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10287000" cx="18288000"/>
  <p:notesSz cx="6858000" cy="9144000"/>
  <p:embeddedFontLst>
    <p:embeddedFont>
      <p:font typeface="Roboto"/>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34" roundtripDataSignature="AMtx7mhS4ThcIDymCEbo04oCoPmsg0r0U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bold.fntdata"/><Relationship Id="rId30" Type="http://schemas.openxmlformats.org/officeDocument/2006/relationships/font" Target="fonts/Roboto-regular.fntdata"/><Relationship Id="rId11" Type="http://schemas.openxmlformats.org/officeDocument/2006/relationships/slide" Target="slides/slide6.xml"/><Relationship Id="rId33" Type="http://schemas.openxmlformats.org/officeDocument/2006/relationships/font" Target="fonts/Roboto-boldItalic.fntdata"/><Relationship Id="rId10" Type="http://schemas.openxmlformats.org/officeDocument/2006/relationships/slide" Target="slides/slide5.xml"/><Relationship Id="rId32" Type="http://schemas.openxmlformats.org/officeDocument/2006/relationships/font" Target="fonts/Roboto-italic.fntdata"/><Relationship Id="rId13" Type="http://schemas.openxmlformats.org/officeDocument/2006/relationships/slide" Target="slides/slide8.xml"/><Relationship Id="rId12" Type="http://schemas.openxmlformats.org/officeDocument/2006/relationships/slide" Target="slides/slide7.xml"/><Relationship Id="rId34" Type="http://customschemas.google.com/relationships/presentationmetadata" Target="meta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4" name="Google Shape;64;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solidFill>
                <a:schemeClr val="dk1"/>
              </a:solidFill>
            </a:endParaRPr>
          </a:p>
        </p:txBody>
      </p:sp>
      <p:sp>
        <p:nvSpPr>
          <p:cNvPr id="187" name="Google Shape;187;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solidFill>
                <a:schemeClr val="dk1"/>
              </a:solidFill>
            </a:endParaRPr>
          </a:p>
        </p:txBody>
      </p:sp>
      <p:sp>
        <p:nvSpPr>
          <p:cNvPr id="200" name="Google Shape;200;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36869e96625_0_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solidFill>
                <a:schemeClr val="dk1"/>
              </a:solidFill>
            </a:endParaRPr>
          </a:p>
        </p:txBody>
      </p:sp>
      <p:sp>
        <p:nvSpPr>
          <p:cNvPr id="213" name="Google Shape;213;g36869e96625_0_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solidFill>
                <a:schemeClr val="dk1"/>
              </a:solidFill>
            </a:endParaRPr>
          </a:p>
        </p:txBody>
      </p:sp>
      <p:sp>
        <p:nvSpPr>
          <p:cNvPr id="226" name="Google Shape;226;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solidFill>
                <a:schemeClr val="dk1"/>
              </a:solidFill>
            </a:endParaRPr>
          </a:p>
        </p:txBody>
      </p:sp>
      <p:sp>
        <p:nvSpPr>
          <p:cNvPr id="243" name="Google Shape;243;p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solidFill>
                <a:schemeClr val="dk1"/>
              </a:solidFill>
            </a:endParaRPr>
          </a:p>
        </p:txBody>
      </p:sp>
      <p:sp>
        <p:nvSpPr>
          <p:cNvPr id="251" name="Google Shape;251;p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p:txBody>
      </p:sp>
      <p:sp>
        <p:nvSpPr>
          <p:cNvPr id="266" name="Google Shape;266;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solidFill>
                <a:schemeClr val="dk1"/>
              </a:solidFill>
            </a:endParaRPr>
          </a:p>
        </p:txBody>
      </p:sp>
      <p:sp>
        <p:nvSpPr>
          <p:cNvPr id="289" name="Google Shape;289;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p:txBody>
      </p:sp>
      <p:sp>
        <p:nvSpPr>
          <p:cNvPr id="303" name="Google Shape;303;p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p:txBody>
      </p:sp>
      <p:sp>
        <p:nvSpPr>
          <p:cNvPr id="314" name="Google Shape;314;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solidFill>
                <a:schemeClr val="dk1"/>
              </a:solidFill>
            </a:endParaRPr>
          </a:p>
        </p:txBody>
      </p:sp>
      <p:sp>
        <p:nvSpPr>
          <p:cNvPr id="78" name="Google Shape;78;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solidFill>
                <a:schemeClr val="dk1"/>
              </a:solidFill>
            </a:endParaRPr>
          </a:p>
        </p:txBody>
      </p:sp>
      <p:sp>
        <p:nvSpPr>
          <p:cNvPr id="327" name="Google Shape;327;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366e95a1c97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p:txBody>
      </p:sp>
      <p:sp>
        <p:nvSpPr>
          <p:cNvPr id="340" name="Google Shape;340;g366e95a1c97_0_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solidFill>
                <a:schemeClr val="dk1"/>
              </a:solidFill>
            </a:endParaRPr>
          </a:p>
        </p:txBody>
      </p:sp>
      <p:sp>
        <p:nvSpPr>
          <p:cNvPr id="351" name="Google Shape;351;p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366e95a1c97_0_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p:txBody>
      </p:sp>
      <p:sp>
        <p:nvSpPr>
          <p:cNvPr id="366" name="Google Shape;366;g366e95a1c97_0_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solidFill>
                <a:schemeClr val="dk1"/>
              </a:solidFill>
            </a:endParaRPr>
          </a:p>
        </p:txBody>
      </p:sp>
      <p:sp>
        <p:nvSpPr>
          <p:cNvPr id="377" name="Google Shape;377;p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solidFill>
                <a:schemeClr val="dk1"/>
              </a:solidFill>
            </a:endParaRPr>
          </a:p>
        </p:txBody>
      </p:sp>
      <p:sp>
        <p:nvSpPr>
          <p:cNvPr id="88" name="Google Shape;88;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solidFill>
                <a:schemeClr val="dk1"/>
              </a:solidFill>
            </a:endParaRPr>
          </a:p>
        </p:txBody>
      </p:sp>
      <p:sp>
        <p:nvSpPr>
          <p:cNvPr id="98" name="Google Shape;98;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36869e96625_0_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solidFill>
                <a:schemeClr val="dk1"/>
              </a:solidFill>
            </a:endParaRPr>
          </a:p>
        </p:txBody>
      </p:sp>
      <p:sp>
        <p:nvSpPr>
          <p:cNvPr id="111" name="Google Shape;111;g36869e96625_0_8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solidFill>
                <a:schemeClr val="dk1"/>
              </a:solidFill>
            </a:endParaRPr>
          </a:p>
        </p:txBody>
      </p:sp>
      <p:sp>
        <p:nvSpPr>
          <p:cNvPr id="126" name="Google Shape;126;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36869e96625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solidFill>
                <a:schemeClr val="dk1"/>
              </a:solidFill>
            </a:endParaRPr>
          </a:p>
        </p:txBody>
      </p:sp>
      <p:sp>
        <p:nvSpPr>
          <p:cNvPr id="138" name="Google Shape;138;g36869e96625_0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4" name="Google Shape;154;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35fa6262257_1_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solidFill>
                <a:schemeClr val="dk1"/>
              </a:solidFill>
            </a:endParaRPr>
          </a:p>
        </p:txBody>
      </p:sp>
      <p:sp>
        <p:nvSpPr>
          <p:cNvPr id="177" name="Google Shape;177;g35fa6262257_1_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5" name="Shape 15"/>
        <p:cNvGrpSpPr/>
        <p:nvPr/>
      </p:nvGrpSpPr>
      <p:grpSpPr>
        <a:xfrm>
          <a:off x="0" y="0"/>
          <a:ext cx="0" cy="0"/>
          <a:chOff x="0" y="0"/>
          <a:chExt cx="0" cy="0"/>
        </a:xfrm>
      </p:grpSpPr>
      <p:sp>
        <p:nvSpPr>
          <p:cNvPr id="16" name="Google Shape;16;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4"/>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18" name="Google Shape;18;p14"/>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19" name="Google Shape;19;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2" name="Shape 22"/>
        <p:cNvGrpSpPr/>
        <p:nvPr/>
      </p:nvGrpSpPr>
      <p:grpSpPr>
        <a:xfrm>
          <a:off x="0" y="0"/>
          <a:ext cx="0" cy="0"/>
          <a:chOff x="0" y="0"/>
          <a:chExt cx="0" cy="0"/>
        </a:xfrm>
      </p:grpSpPr>
      <p:sp>
        <p:nvSpPr>
          <p:cNvPr id="23" name="Google Shape;23;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15"/>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25" name="Google Shape;25;p15"/>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26" name="Google Shape;26;p15"/>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27" name="Google Shape;27;p15"/>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28" name="Google Shape;28;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6" name="Shape 36"/>
        <p:cNvGrpSpPr/>
        <p:nvPr/>
      </p:nvGrpSpPr>
      <p:grpSpPr>
        <a:xfrm>
          <a:off x="0" y="0"/>
          <a:ext cx="0" cy="0"/>
          <a:chOff x="0" y="0"/>
          <a:chExt cx="0" cy="0"/>
        </a:xfrm>
      </p:grpSpPr>
      <p:sp>
        <p:nvSpPr>
          <p:cNvPr id="37" name="Google Shape;37;p17"/>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7"/>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39" name="Google Shape;39;p17"/>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40" name="Google Shape;40;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3" name="Shape 43"/>
        <p:cNvGrpSpPr/>
        <p:nvPr/>
      </p:nvGrpSpPr>
      <p:grpSpPr>
        <a:xfrm>
          <a:off x="0" y="0"/>
          <a:ext cx="0" cy="0"/>
          <a:chOff x="0" y="0"/>
          <a:chExt cx="0" cy="0"/>
        </a:xfrm>
      </p:grpSpPr>
      <p:sp>
        <p:nvSpPr>
          <p:cNvPr id="44" name="Google Shape;44;p18"/>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18"/>
          <p:cNvSpPr/>
          <p:nvPr>
            <p:ph idx="2" type="pic"/>
          </p:nvPr>
        </p:nvSpPr>
        <p:spPr>
          <a:xfrm>
            <a:off x="1792288" y="612775"/>
            <a:ext cx="5486400" cy="4114800"/>
          </a:xfrm>
          <a:prstGeom prst="rect">
            <a:avLst/>
          </a:prstGeom>
          <a:noFill/>
          <a:ln>
            <a:noFill/>
          </a:ln>
        </p:spPr>
      </p:sp>
      <p:sp>
        <p:nvSpPr>
          <p:cNvPr id="46" name="Google Shape;46;p18"/>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47" name="Google Shape;47;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50" name="Shape 50"/>
        <p:cNvGrpSpPr/>
        <p:nvPr/>
      </p:nvGrpSpPr>
      <p:grpSpPr>
        <a:xfrm>
          <a:off x="0" y="0"/>
          <a:ext cx="0" cy="0"/>
          <a:chOff x="0" y="0"/>
          <a:chExt cx="0" cy="0"/>
        </a:xfrm>
      </p:grpSpPr>
      <p:sp>
        <p:nvSpPr>
          <p:cNvPr id="51" name="Google Shape;51;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9"/>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53" name="Google Shape;53;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56" name="Shape 56"/>
        <p:cNvGrpSpPr/>
        <p:nvPr/>
      </p:nvGrpSpPr>
      <p:grpSpPr>
        <a:xfrm>
          <a:off x="0" y="0"/>
          <a:ext cx="0" cy="0"/>
          <a:chOff x="0" y="0"/>
          <a:chExt cx="0" cy="0"/>
        </a:xfrm>
      </p:grpSpPr>
      <p:sp>
        <p:nvSpPr>
          <p:cNvPr id="57" name="Google Shape;57;p20"/>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20"/>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59" name="Google Shape;59;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1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2.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4.png"/><Relationship Id="rId5" Type="http://schemas.openxmlformats.org/officeDocument/2006/relationships/image" Target="../media/image6.png"/><Relationship Id="rId6" Type="http://schemas.openxmlformats.org/officeDocument/2006/relationships/hyperlink" Target="https://nutritionforgrowth.org/wp-content/uploads/2025/05/N4G-Summit-2025_Statement-Annex_2025-04-11_Summit.pdf" TargetMode="External"/><Relationship Id="rId7"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CFC"/>
        </a:solidFill>
      </p:bgPr>
    </p:bg>
    <p:spTree>
      <p:nvGrpSpPr>
        <p:cNvPr id="65" name="Shape 65"/>
        <p:cNvGrpSpPr/>
        <p:nvPr/>
      </p:nvGrpSpPr>
      <p:grpSpPr>
        <a:xfrm>
          <a:off x="0" y="0"/>
          <a:ext cx="0" cy="0"/>
          <a:chOff x="0" y="0"/>
          <a:chExt cx="0" cy="0"/>
        </a:xfrm>
      </p:grpSpPr>
      <p:grpSp>
        <p:nvGrpSpPr>
          <p:cNvPr id="66" name="Google Shape;66;p1"/>
          <p:cNvGrpSpPr/>
          <p:nvPr/>
        </p:nvGrpSpPr>
        <p:grpSpPr>
          <a:xfrm>
            <a:off x="-133" y="2770787"/>
            <a:ext cx="18288133" cy="4981185"/>
            <a:chOff x="0" y="0"/>
            <a:chExt cx="4274726" cy="2254726"/>
          </a:xfrm>
        </p:grpSpPr>
        <p:sp>
          <p:nvSpPr>
            <p:cNvPr id="67" name="Google Shape;67;p1"/>
            <p:cNvSpPr/>
            <p:nvPr/>
          </p:nvSpPr>
          <p:spPr>
            <a:xfrm>
              <a:off x="0" y="0"/>
              <a:ext cx="4274726" cy="2254726"/>
            </a:xfrm>
            <a:custGeom>
              <a:rect b="b" l="l" r="r" t="t"/>
              <a:pathLst>
                <a:path extrusionOk="0" h="2254726" w="4274726">
                  <a:moveTo>
                    <a:pt x="0" y="0"/>
                  </a:moveTo>
                  <a:lnTo>
                    <a:pt x="4274726" y="0"/>
                  </a:lnTo>
                  <a:lnTo>
                    <a:pt x="4274726" y="2254726"/>
                  </a:lnTo>
                  <a:lnTo>
                    <a:pt x="0" y="2254726"/>
                  </a:lnTo>
                  <a:close/>
                </a:path>
              </a:pathLst>
            </a:custGeom>
            <a:gradFill>
              <a:gsLst>
                <a:gs pos="0">
                  <a:srgbClr val="7DC3D6"/>
                </a:gs>
                <a:gs pos="100000">
                  <a:srgbClr val="398397"/>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1"/>
            <p:cNvSpPr txBox="1"/>
            <p:nvPr/>
          </p:nvSpPr>
          <p:spPr>
            <a:xfrm>
              <a:off x="0" y="353585"/>
              <a:ext cx="4274700" cy="1901100"/>
            </a:xfrm>
            <a:prstGeom prst="rect">
              <a:avLst/>
            </a:prstGeom>
            <a:solidFill>
              <a:srgbClr val="3A88A7"/>
            </a:solid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pic>
        <p:nvPicPr>
          <p:cNvPr id="69" name="Google Shape;69;p1"/>
          <p:cNvPicPr preferRelativeResize="0"/>
          <p:nvPr/>
        </p:nvPicPr>
        <p:blipFill rotWithShape="1">
          <a:blip r:embed="rId3">
            <a:alphaModFix/>
          </a:blip>
          <a:srcRect b="0" l="0" r="0" t="0"/>
          <a:stretch/>
        </p:blipFill>
        <p:spPr>
          <a:xfrm>
            <a:off x="0" y="0"/>
            <a:ext cx="4686955" cy="2640120"/>
          </a:xfrm>
          <a:prstGeom prst="rect">
            <a:avLst/>
          </a:prstGeom>
          <a:noFill/>
          <a:ln>
            <a:noFill/>
          </a:ln>
        </p:spPr>
      </p:pic>
      <p:sp>
        <p:nvSpPr>
          <p:cNvPr id="70" name="Google Shape;70;p1"/>
          <p:cNvSpPr txBox="1"/>
          <p:nvPr/>
        </p:nvSpPr>
        <p:spPr>
          <a:xfrm>
            <a:off x="4955363" y="7013016"/>
            <a:ext cx="8272500" cy="738900"/>
          </a:xfrm>
          <a:prstGeom prst="rect">
            <a:avLst/>
          </a:prstGeom>
          <a:noFill/>
          <a:ln>
            <a:noFill/>
          </a:ln>
        </p:spPr>
        <p:txBody>
          <a:bodyPr anchorCtr="0" anchor="t" bIns="0" lIns="0" spcFirstLastPara="1" rIns="0" wrap="square" tIns="0">
            <a:spAutoFit/>
          </a:bodyPr>
          <a:lstStyle/>
          <a:p>
            <a:pPr indent="0" lvl="0" marL="0" marR="0" rtl="0" algn="ctr">
              <a:lnSpc>
                <a:spcPct val="111003"/>
              </a:lnSpc>
              <a:spcBef>
                <a:spcPts val="0"/>
              </a:spcBef>
              <a:spcAft>
                <a:spcPts val="0"/>
              </a:spcAft>
              <a:buClr>
                <a:srgbClr val="000000"/>
              </a:buClr>
              <a:buSzPts val="8842"/>
              <a:buFont typeface="Arial"/>
              <a:buNone/>
            </a:pPr>
            <a:r>
              <a:rPr b="0" i="0" lang="en-US" sz="4800" u="none" cap="none" strike="noStrike">
                <a:solidFill>
                  <a:srgbClr val="CC9900"/>
                </a:solidFill>
                <a:latin typeface="Roboto"/>
                <a:ea typeface="Roboto"/>
                <a:cs typeface="Roboto"/>
                <a:sym typeface="Roboto"/>
              </a:rPr>
              <a:t>June 2025</a:t>
            </a:r>
            <a:endParaRPr b="0" i="0" sz="100" u="none" cap="none" strike="noStrike">
              <a:solidFill>
                <a:srgbClr val="CC9900"/>
              </a:solidFill>
              <a:latin typeface="Arial"/>
              <a:ea typeface="Arial"/>
              <a:cs typeface="Arial"/>
              <a:sym typeface="Arial"/>
            </a:endParaRPr>
          </a:p>
        </p:txBody>
      </p:sp>
      <p:sp>
        <p:nvSpPr>
          <p:cNvPr id="71" name="Google Shape;71;p1"/>
          <p:cNvSpPr txBox="1"/>
          <p:nvPr/>
        </p:nvSpPr>
        <p:spPr>
          <a:xfrm>
            <a:off x="199385" y="4062235"/>
            <a:ext cx="17392579" cy="2459776"/>
          </a:xfrm>
          <a:prstGeom prst="rect">
            <a:avLst/>
          </a:prstGeom>
          <a:noFill/>
          <a:ln>
            <a:noFill/>
          </a:ln>
        </p:spPr>
        <p:txBody>
          <a:bodyPr anchorCtr="0" anchor="t" bIns="0" lIns="0" spcFirstLastPara="1" rIns="0" wrap="square" tIns="0">
            <a:spAutoFit/>
          </a:bodyPr>
          <a:lstStyle/>
          <a:p>
            <a:pPr indent="0" lvl="0" marL="0" marR="0" rtl="0" algn="ctr">
              <a:lnSpc>
                <a:spcPct val="111003"/>
              </a:lnSpc>
              <a:spcBef>
                <a:spcPts val="0"/>
              </a:spcBef>
              <a:spcAft>
                <a:spcPts val="0"/>
              </a:spcAft>
              <a:buClr>
                <a:srgbClr val="000000"/>
              </a:buClr>
              <a:buSzPts val="8842"/>
              <a:buFont typeface="Arial"/>
              <a:buNone/>
            </a:pPr>
            <a:r>
              <a:rPr b="0" i="0" lang="en-US" sz="7200" u="none" cap="none" strike="noStrike">
                <a:solidFill>
                  <a:schemeClr val="lt1"/>
                </a:solidFill>
                <a:latin typeface="Roboto"/>
                <a:ea typeface="Roboto"/>
                <a:cs typeface="Roboto"/>
                <a:sym typeface="Roboto"/>
              </a:rPr>
              <a:t>Capitalizing on takeaways, perspectives and lessons learned from N4G Paris</a:t>
            </a:r>
            <a:endParaRPr b="0" i="0" sz="100" u="none" cap="none" strike="noStrike">
              <a:solidFill>
                <a:schemeClr val="lt1"/>
              </a:solidFill>
              <a:latin typeface="Arial"/>
              <a:ea typeface="Arial"/>
              <a:cs typeface="Arial"/>
              <a:sym typeface="Arial"/>
            </a:endParaRPr>
          </a:p>
        </p:txBody>
      </p:sp>
      <p:grpSp>
        <p:nvGrpSpPr>
          <p:cNvPr id="72" name="Google Shape;72;p1"/>
          <p:cNvGrpSpPr/>
          <p:nvPr/>
        </p:nvGrpSpPr>
        <p:grpSpPr>
          <a:xfrm>
            <a:off x="7140678" y="8102358"/>
            <a:ext cx="10840647" cy="1989556"/>
            <a:chOff x="6526530" y="4663122"/>
            <a:chExt cx="5234940" cy="960755"/>
          </a:xfrm>
        </p:grpSpPr>
        <p:pic>
          <p:nvPicPr>
            <p:cNvPr descr="Une image contenant Graphique, Police, capture d’écran, texte&#10;&#10;Le contenu généré par l’IA peut être incorrect." id="73" name="Google Shape;73;p1"/>
            <p:cNvPicPr preferRelativeResize="0"/>
            <p:nvPr/>
          </p:nvPicPr>
          <p:blipFill rotWithShape="1">
            <a:blip r:embed="rId4">
              <a:alphaModFix/>
            </a:blip>
            <a:srcRect b="997" l="0" r="0" t="-4805"/>
            <a:stretch/>
          </p:blipFill>
          <p:spPr>
            <a:xfrm>
              <a:off x="6526530" y="4797107"/>
              <a:ext cx="1549400" cy="685800"/>
            </a:xfrm>
            <a:prstGeom prst="rect">
              <a:avLst/>
            </a:prstGeom>
            <a:noFill/>
            <a:ln>
              <a:noFill/>
            </a:ln>
          </p:spPr>
        </p:pic>
        <p:pic>
          <p:nvPicPr>
            <p:cNvPr id="74" name="Google Shape;74;p1"/>
            <p:cNvPicPr preferRelativeResize="0"/>
            <p:nvPr/>
          </p:nvPicPr>
          <p:blipFill rotWithShape="1">
            <a:blip r:embed="rId5">
              <a:alphaModFix/>
            </a:blip>
            <a:srcRect b="0" l="0" r="0" t="0"/>
            <a:stretch/>
          </p:blipFill>
          <p:spPr>
            <a:xfrm>
              <a:off x="8866188" y="4793932"/>
              <a:ext cx="1144270" cy="698500"/>
            </a:xfrm>
            <a:prstGeom prst="rect">
              <a:avLst/>
            </a:prstGeom>
            <a:noFill/>
            <a:ln>
              <a:noFill/>
            </a:ln>
          </p:spPr>
        </p:pic>
        <p:pic>
          <p:nvPicPr>
            <p:cNvPr id="75" name="Google Shape;75;p1"/>
            <p:cNvPicPr preferRelativeResize="0"/>
            <p:nvPr/>
          </p:nvPicPr>
          <p:blipFill rotWithShape="1">
            <a:blip r:embed="rId6">
              <a:alphaModFix/>
            </a:blip>
            <a:srcRect b="0" l="0" r="0" t="0"/>
            <a:stretch/>
          </p:blipFill>
          <p:spPr>
            <a:xfrm>
              <a:off x="10800715" y="4663122"/>
              <a:ext cx="960755" cy="960755"/>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grpSp>
        <p:nvGrpSpPr>
          <p:cNvPr id="189" name="Google Shape;189;p35"/>
          <p:cNvGrpSpPr/>
          <p:nvPr/>
        </p:nvGrpSpPr>
        <p:grpSpPr>
          <a:xfrm>
            <a:off x="1" y="1654916"/>
            <a:ext cx="18288134" cy="663839"/>
            <a:chOff x="0" y="201387"/>
            <a:chExt cx="4274726" cy="2053321"/>
          </a:xfrm>
        </p:grpSpPr>
        <p:sp>
          <p:nvSpPr>
            <p:cNvPr id="190" name="Google Shape;190;p35"/>
            <p:cNvSpPr/>
            <p:nvPr/>
          </p:nvSpPr>
          <p:spPr>
            <a:xfrm>
              <a:off x="0" y="201387"/>
              <a:ext cx="4274726" cy="2051801"/>
            </a:xfrm>
            <a:custGeom>
              <a:rect b="b" l="l" r="r" t="t"/>
              <a:pathLst>
                <a:path extrusionOk="0" h="2254726" w="4274726">
                  <a:moveTo>
                    <a:pt x="0" y="0"/>
                  </a:moveTo>
                  <a:lnTo>
                    <a:pt x="4274726" y="0"/>
                  </a:lnTo>
                  <a:lnTo>
                    <a:pt x="4274726" y="2254726"/>
                  </a:lnTo>
                  <a:lnTo>
                    <a:pt x="0" y="2254726"/>
                  </a:lnTo>
                  <a:close/>
                </a:path>
              </a:pathLst>
            </a:custGeom>
            <a:gradFill>
              <a:gsLst>
                <a:gs pos="0">
                  <a:srgbClr val="7DC3D6"/>
                </a:gs>
                <a:gs pos="100000">
                  <a:srgbClr val="398397"/>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p35"/>
            <p:cNvSpPr txBox="1"/>
            <p:nvPr/>
          </p:nvSpPr>
          <p:spPr>
            <a:xfrm>
              <a:off x="0" y="598108"/>
              <a:ext cx="4274700" cy="1656600"/>
            </a:xfrm>
            <a:prstGeom prst="rect">
              <a:avLst/>
            </a:prstGeom>
            <a:solidFill>
              <a:srgbClr val="3A88A7"/>
            </a:solid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92" name="Google Shape;192;p35"/>
          <p:cNvSpPr txBox="1"/>
          <p:nvPr/>
        </p:nvSpPr>
        <p:spPr>
          <a:xfrm>
            <a:off x="842961" y="291859"/>
            <a:ext cx="14616000" cy="1127360"/>
          </a:xfrm>
          <a:prstGeom prst="rect">
            <a:avLst/>
          </a:prstGeom>
          <a:noFill/>
          <a:ln>
            <a:noFill/>
          </a:ln>
        </p:spPr>
        <p:txBody>
          <a:bodyPr anchorCtr="0" anchor="t" bIns="0" lIns="0" spcFirstLastPara="1" rIns="0" wrap="square" tIns="0">
            <a:spAutoFit/>
          </a:bodyPr>
          <a:lstStyle/>
          <a:p>
            <a:pPr indent="0" lvl="0" marL="0" marR="0" rtl="0" algn="l">
              <a:lnSpc>
                <a:spcPct val="111003"/>
              </a:lnSpc>
              <a:spcBef>
                <a:spcPts val="0"/>
              </a:spcBef>
              <a:spcAft>
                <a:spcPts val="0"/>
              </a:spcAft>
              <a:buClr>
                <a:srgbClr val="000000"/>
              </a:buClr>
              <a:buSzPts val="6600"/>
              <a:buFont typeface="Arial"/>
              <a:buNone/>
            </a:pPr>
            <a:r>
              <a:rPr b="1" i="0" lang="en-US" sz="6600" u="none" cap="none" strike="noStrike">
                <a:solidFill>
                  <a:srgbClr val="CC9900"/>
                </a:solidFill>
                <a:latin typeface="Roboto"/>
                <a:ea typeface="Roboto"/>
                <a:cs typeface="Roboto"/>
                <a:sym typeface="Roboto"/>
              </a:rPr>
              <a:t>N4G PARIS KEY TAKEAWAYS</a:t>
            </a:r>
            <a:endParaRPr b="0" i="0" sz="1400" u="none" cap="none" strike="noStrike">
              <a:solidFill>
                <a:srgbClr val="CC9900"/>
              </a:solidFill>
              <a:latin typeface="Arial"/>
              <a:ea typeface="Arial"/>
              <a:cs typeface="Arial"/>
              <a:sym typeface="Arial"/>
            </a:endParaRPr>
          </a:p>
        </p:txBody>
      </p:sp>
      <p:pic>
        <p:nvPicPr>
          <p:cNvPr id="193" name="Google Shape;193;p35"/>
          <p:cNvPicPr preferRelativeResize="0"/>
          <p:nvPr/>
        </p:nvPicPr>
        <p:blipFill rotWithShape="1">
          <a:blip r:embed="rId3">
            <a:alphaModFix/>
          </a:blip>
          <a:srcRect b="0" l="0" r="0" t="0"/>
          <a:stretch/>
        </p:blipFill>
        <p:spPr>
          <a:xfrm>
            <a:off x="15357268" y="144226"/>
            <a:ext cx="2525558" cy="1422626"/>
          </a:xfrm>
          <a:prstGeom prst="rect">
            <a:avLst/>
          </a:prstGeom>
          <a:noFill/>
          <a:ln>
            <a:noFill/>
          </a:ln>
        </p:spPr>
      </p:pic>
      <p:sp>
        <p:nvSpPr>
          <p:cNvPr id="194" name="Google Shape;194;p35"/>
          <p:cNvSpPr txBox="1"/>
          <p:nvPr/>
        </p:nvSpPr>
        <p:spPr>
          <a:xfrm>
            <a:off x="460275" y="2851400"/>
            <a:ext cx="17261100" cy="5383485"/>
          </a:xfrm>
          <a:prstGeom prst="rect">
            <a:avLst/>
          </a:prstGeom>
          <a:noFill/>
          <a:ln>
            <a:noFill/>
          </a:ln>
        </p:spPr>
        <p:txBody>
          <a:bodyPr anchorCtr="0" anchor="t" bIns="45700" lIns="91425" spcFirstLastPara="1" rIns="91425" wrap="square" tIns="45700">
            <a:spAutoFit/>
          </a:bodyPr>
          <a:lstStyle/>
          <a:p>
            <a:pPr indent="-419100" lvl="0" marL="457200" marR="0" rtl="0" algn="just">
              <a:lnSpc>
                <a:spcPct val="115000"/>
              </a:lnSpc>
              <a:spcBef>
                <a:spcPts val="1000"/>
              </a:spcBef>
              <a:spcAft>
                <a:spcPts val="0"/>
              </a:spcAft>
              <a:buClr>
                <a:srgbClr val="3A88A7"/>
              </a:buClr>
              <a:buSzPts val="3000"/>
              <a:buFont typeface="Roboto"/>
              <a:buChar char="●"/>
            </a:pPr>
            <a:r>
              <a:rPr b="0" i="0" lang="en-US" sz="3000" u="none" cap="none" strike="noStrike">
                <a:solidFill>
                  <a:srgbClr val="3A88A7"/>
                </a:solidFill>
                <a:latin typeface="Roboto"/>
                <a:ea typeface="Roboto"/>
                <a:cs typeface="Roboto"/>
                <a:sym typeface="Roboto"/>
              </a:rPr>
              <a:t>Contributed to </a:t>
            </a:r>
            <a:r>
              <a:rPr b="1" i="0" lang="en-US" sz="3000" u="none" cap="none" strike="noStrike">
                <a:solidFill>
                  <a:srgbClr val="3A88A7"/>
                </a:solidFill>
                <a:latin typeface="Roboto"/>
                <a:ea typeface="Roboto"/>
                <a:cs typeface="Roboto"/>
                <a:sym typeface="Roboto"/>
              </a:rPr>
              <a:t>confirm N4G as a key international event for nutrition, and to create continuity </a:t>
            </a:r>
            <a:r>
              <a:rPr b="0" i="0" lang="en-US" sz="3000" u="none" cap="none" strike="noStrike">
                <a:solidFill>
                  <a:srgbClr val="3A88A7"/>
                </a:solidFill>
                <a:latin typeface="Roboto"/>
                <a:ea typeface="Roboto"/>
                <a:cs typeface="Roboto"/>
                <a:sym typeface="Roboto"/>
              </a:rPr>
              <a:t>between Summits by building upon the previous N4G events, particularly the Tokyo Summit, while adapting to the current context. </a:t>
            </a:r>
            <a:endParaRPr b="0" i="0" sz="1400" u="none" cap="none" strike="noStrike">
              <a:solidFill>
                <a:srgbClr val="000000"/>
              </a:solidFill>
              <a:latin typeface="Arial"/>
              <a:ea typeface="Arial"/>
              <a:cs typeface="Arial"/>
              <a:sym typeface="Arial"/>
            </a:endParaRPr>
          </a:p>
          <a:p>
            <a:pPr indent="-419100" lvl="0" marL="457200" marR="0" rtl="0" algn="just">
              <a:lnSpc>
                <a:spcPct val="115000"/>
              </a:lnSpc>
              <a:spcBef>
                <a:spcPts val="1000"/>
              </a:spcBef>
              <a:spcAft>
                <a:spcPts val="0"/>
              </a:spcAft>
              <a:buClr>
                <a:srgbClr val="3A88A7"/>
              </a:buClr>
              <a:buSzPts val="3000"/>
              <a:buFont typeface="Roboto"/>
              <a:buChar char="●"/>
            </a:pPr>
            <a:r>
              <a:rPr b="0" i="0" lang="en-US" sz="3000" u="none" cap="none" strike="noStrike">
                <a:solidFill>
                  <a:srgbClr val="3A88A7"/>
                </a:solidFill>
                <a:latin typeface="Roboto"/>
                <a:ea typeface="Roboto"/>
                <a:cs typeface="Roboto"/>
                <a:sym typeface="Roboto"/>
                <a:extLst>
                  <a:ext uri="http://customooxmlschemas.google.com/">
                    <go:slidesCustomData xmlns:go="http://customooxmlschemas.google.com/" textRoundtripDataId="2"/>
                  </a:ext>
                </a:extLst>
              </a:rPr>
              <a:t>The continued use of the Glo</a:t>
            </a:r>
            <a:r>
              <a:rPr b="0" i="0" lang="en-US" sz="3000" u="none" cap="none" strike="noStrike">
                <a:solidFill>
                  <a:srgbClr val="3A88A7"/>
                </a:solidFill>
                <a:latin typeface="Roboto"/>
                <a:ea typeface="Roboto"/>
                <a:cs typeface="Roboto"/>
                <a:sym typeface="Roboto"/>
              </a:rPr>
              <a:t>bal Nutrition Report’s (GNR) </a:t>
            </a:r>
            <a:r>
              <a:rPr b="1" i="0" lang="en-US" sz="3000" u="none" cap="none" strike="noStrike">
                <a:solidFill>
                  <a:srgbClr val="3A88A7"/>
                </a:solidFill>
                <a:latin typeface="Roboto"/>
                <a:ea typeface="Roboto"/>
                <a:cs typeface="Roboto"/>
                <a:sym typeface="Roboto"/>
              </a:rPr>
              <a:t>Nutrition Accountability Framework (NAF) strengthened this global mechanism </a:t>
            </a:r>
            <a:r>
              <a:rPr b="0" i="0" lang="en-US" sz="3000" u="none" cap="none" strike="noStrike">
                <a:solidFill>
                  <a:srgbClr val="3A88A7"/>
                </a:solidFill>
                <a:latin typeface="Roboto"/>
                <a:ea typeface="Roboto"/>
                <a:cs typeface="Roboto"/>
                <a:sym typeface="Roboto"/>
              </a:rPr>
              <a:t> to keep stakeholders accountable for their commitments to nutrition.</a:t>
            </a:r>
            <a:endParaRPr b="1" i="0" sz="3000" u="none" cap="none" strike="noStrike">
              <a:solidFill>
                <a:srgbClr val="3A88A7"/>
              </a:solidFill>
              <a:latin typeface="Roboto"/>
              <a:ea typeface="Roboto"/>
              <a:cs typeface="Roboto"/>
              <a:sym typeface="Roboto"/>
            </a:endParaRPr>
          </a:p>
          <a:p>
            <a:pPr indent="-419100" lvl="0" marL="457200" marR="0" rtl="0" algn="just">
              <a:lnSpc>
                <a:spcPct val="115000"/>
              </a:lnSpc>
              <a:spcBef>
                <a:spcPts val="1000"/>
              </a:spcBef>
              <a:spcAft>
                <a:spcPts val="1000"/>
              </a:spcAft>
              <a:buClr>
                <a:srgbClr val="3A88A7"/>
              </a:buClr>
              <a:buSzPts val="3000"/>
              <a:buFont typeface="Roboto"/>
              <a:buChar char="●"/>
            </a:pPr>
            <a:r>
              <a:rPr b="1" i="0" lang="en-US" sz="3000" u="none" cap="none" strike="noStrike">
                <a:solidFill>
                  <a:srgbClr val="3A88A7"/>
                </a:solidFill>
                <a:latin typeface="Roboto"/>
                <a:ea typeface="Roboto"/>
                <a:cs typeface="Roboto"/>
                <a:sym typeface="Roboto"/>
              </a:rPr>
              <a:t>Commitment to a stocktaking meeting </a:t>
            </a:r>
            <a:r>
              <a:rPr b="0" i="0" lang="en-US" sz="3000" u="none" cap="none" strike="noStrike">
                <a:solidFill>
                  <a:srgbClr val="3A88A7"/>
                </a:solidFill>
                <a:latin typeface="Roboto"/>
                <a:ea typeface="Roboto"/>
                <a:cs typeface="Roboto"/>
                <a:sym typeface="Roboto"/>
              </a:rPr>
              <a:t>during the French G7 presidency is viewed as a valuable step to ensure ongoing dialogue, implementation and progress monitoring, and sustainability of outcomes, reinforcing</a:t>
            </a:r>
            <a:r>
              <a:rPr b="1" i="0" lang="en-US" sz="3000" u="none" cap="none" strike="noStrike">
                <a:solidFill>
                  <a:srgbClr val="3A88A7"/>
                </a:solidFill>
                <a:latin typeface="Roboto"/>
                <a:ea typeface="Roboto"/>
                <a:cs typeface="Roboto"/>
                <a:sym typeface="Roboto"/>
              </a:rPr>
              <a:t> N4G as an ongoing process </a:t>
            </a:r>
            <a:r>
              <a:rPr b="0" i="0" lang="en-US" sz="3000" u="none" cap="none" strike="noStrike">
                <a:solidFill>
                  <a:srgbClr val="3A88A7"/>
                </a:solidFill>
                <a:latin typeface="Roboto"/>
                <a:ea typeface="Roboto"/>
                <a:cs typeface="Roboto"/>
                <a:sym typeface="Roboto"/>
              </a:rPr>
              <a:t>rather than a standalone event.</a:t>
            </a:r>
            <a:endParaRPr b="0" i="0" sz="3000" u="none" cap="none" strike="noStrike">
              <a:solidFill>
                <a:srgbClr val="3A88A7"/>
              </a:solidFill>
              <a:latin typeface="Roboto"/>
              <a:ea typeface="Roboto"/>
              <a:cs typeface="Roboto"/>
              <a:sym typeface="Roboto"/>
            </a:endParaRPr>
          </a:p>
        </p:txBody>
      </p:sp>
      <p:grpSp>
        <p:nvGrpSpPr>
          <p:cNvPr id="195" name="Google Shape;195;p35"/>
          <p:cNvGrpSpPr/>
          <p:nvPr/>
        </p:nvGrpSpPr>
        <p:grpSpPr>
          <a:xfrm>
            <a:off x="1" y="1654916"/>
            <a:ext cx="18288133" cy="663839"/>
            <a:chOff x="0" y="201387"/>
            <a:chExt cx="4274726" cy="2053321"/>
          </a:xfrm>
        </p:grpSpPr>
        <p:sp>
          <p:nvSpPr>
            <p:cNvPr id="196" name="Google Shape;196;p35"/>
            <p:cNvSpPr/>
            <p:nvPr/>
          </p:nvSpPr>
          <p:spPr>
            <a:xfrm>
              <a:off x="0" y="201387"/>
              <a:ext cx="4274726" cy="2051801"/>
            </a:xfrm>
            <a:custGeom>
              <a:rect b="b" l="l" r="r" t="t"/>
              <a:pathLst>
                <a:path extrusionOk="0" h="2254726" w="4274726">
                  <a:moveTo>
                    <a:pt x="0" y="0"/>
                  </a:moveTo>
                  <a:lnTo>
                    <a:pt x="4274726" y="0"/>
                  </a:lnTo>
                  <a:lnTo>
                    <a:pt x="4274726" y="2254726"/>
                  </a:lnTo>
                  <a:lnTo>
                    <a:pt x="0" y="2254726"/>
                  </a:lnTo>
                  <a:close/>
                </a:path>
              </a:pathLst>
            </a:custGeom>
            <a:gradFill>
              <a:gsLst>
                <a:gs pos="0">
                  <a:srgbClr val="7DC3D6"/>
                </a:gs>
                <a:gs pos="100000">
                  <a:srgbClr val="398397"/>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35"/>
            <p:cNvSpPr txBox="1"/>
            <p:nvPr/>
          </p:nvSpPr>
          <p:spPr>
            <a:xfrm>
              <a:off x="0" y="598108"/>
              <a:ext cx="4274700" cy="1656600"/>
            </a:xfrm>
            <a:prstGeom prst="rect">
              <a:avLst/>
            </a:prstGeom>
            <a:solidFill>
              <a:srgbClr val="3A88A7"/>
            </a:solidFill>
            <a:ln>
              <a:noFill/>
            </a:ln>
          </p:spPr>
          <p:txBody>
            <a:bodyPr anchorCtr="0" anchor="ctr" bIns="50800" lIns="50800" spcFirstLastPara="1" rIns="50800" wrap="square" tIns="50800">
              <a:noAutofit/>
            </a:bodyPr>
            <a:lstStyle/>
            <a:p>
              <a:pPr indent="457200" lvl="0" marL="457200" marR="0" rtl="0" algn="l">
                <a:lnSpc>
                  <a:spcPct val="115000"/>
                </a:lnSpc>
                <a:spcBef>
                  <a:spcPts val="0"/>
                </a:spcBef>
                <a:spcAft>
                  <a:spcPts val="0"/>
                </a:spcAft>
                <a:buClr>
                  <a:schemeClr val="dk1"/>
                </a:buClr>
                <a:buSzPts val="3200"/>
                <a:buFont typeface="Arial"/>
                <a:buNone/>
              </a:pPr>
              <a:r>
                <a:rPr b="0" i="1" lang="en-US" sz="3200" u="none" cap="none" strike="noStrike">
                  <a:solidFill>
                    <a:srgbClr val="FFFCFC"/>
                  </a:solidFill>
                  <a:latin typeface="Roboto"/>
                  <a:ea typeface="Roboto"/>
                  <a:cs typeface="Roboto"/>
                  <a:sym typeface="Roboto"/>
                  <a:extLst>
                    <a:ext uri="http://customooxmlschemas.google.com/">
                      <go:slidesCustomData xmlns:go="http://customooxmlschemas.google.com/" textRoundtripDataId="3"/>
                    </a:ext>
                  </a:extLst>
                </a:rPr>
                <a:t>N4G Paris strengthened the Nutrition for Growth process</a:t>
              </a:r>
              <a:endParaRPr b="0" i="0" sz="1800" u="none" cap="none" strike="noStrike">
                <a:solidFill>
                  <a:srgbClr val="FFFCFC"/>
                </a:solidFill>
                <a:latin typeface="Calibri"/>
                <a:ea typeface="Calibri"/>
                <a:cs typeface="Calibri"/>
                <a:sym typeface="Calibri"/>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grpSp>
        <p:nvGrpSpPr>
          <p:cNvPr id="202" name="Google Shape;202;p37"/>
          <p:cNvGrpSpPr/>
          <p:nvPr/>
        </p:nvGrpSpPr>
        <p:grpSpPr>
          <a:xfrm>
            <a:off x="1" y="1654916"/>
            <a:ext cx="18288134" cy="663839"/>
            <a:chOff x="0" y="201387"/>
            <a:chExt cx="4274726" cy="2053321"/>
          </a:xfrm>
        </p:grpSpPr>
        <p:sp>
          <p:nvSpPr>
            <p:cNvPr id="203" name="Google Shape;203;p37"/>
            <p:cNvSpPr/>
            <p:nvPr/>
          </p:nvSpPr>
          <p:spPr>
            <a:xfrm>
              <a:off x="0" y="201387"/>
              <a:ext cx="4274726" cy="2051801"/>
            </a:xfrm>
            <a:custGeom>
              <a:rect b="b" l="l" r="r" t="t"/>
              <a:pathLst>
                <a:path extrusionOk="0" h="2254726" w="4274726">
                  <a:moveTo>
                    <a:pt x="0" y="0"/>
                  </a:moveTo>
                  <a:lnTo>
                    <a:pt x="4274726" y="0"/>
                  </a:lnTo>
                  <a:lnTo>
                    <a:pt x="4274726" y="2254726"/>
                  </a:lnTo>
                  <a:lnTo>
                    <a:pt x="0" y="2254726"/>
                  </a:lnTo>
                  <a:close/>
                </a:path>
              </a:pathLst>
            </a:custGeom>
            <a:gradFill>
              <a:gsLst>
                <a:gs pos="0">
                  <a:srgbClr val="7DC3D6"/>
                </a:gs>
                <a:gs pos="100000">
                  <a:srgbClr val="398397"/>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p37"/>
            <p:cNvSpPr txBox="1"/>
            <p:nvPr/>
          </p:nvSpPr>
          <p:spPr>
            <a:xfrm>
              <a:off x="0" y="598108"/>
              <a:ext cx="4274700" cy="1656600"/>
            </a:xfrm>
            <a:prstGeom prst="rect">
              <a:avLst/>
            </a:prstGeom>
            <a:solidFill>
              <a:srgbClr val="3A88A7"/>
            </a:solid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05" name="Google Shape;205;p37"/>
          <p:cNvSpPr txBox="1"/>
          <p:nvPr/>
        </p:nvSpPr>
        <p:spPr>
          <a:xfrm>
            <a:off x="122705" y="3425588"/>
            <a:ext cx="9087135" cy="6792683"/>
          </a:xfrm>
          <a:prstGeom prst="rect">
            <a:avLst/>
          </a:prstGeom>
          <a:solidFill>
            <a:schemeClr val="lt1"/>
          </a:solidFill>
          <a:ln>
            <a:noFill/>
          </a:ln>
        </p:spPr>
        <p:txBody>
          <a:bodyPr anchorCtr="0" anchor="b" bIns="45700" lIns="91425" spcFirstLastPara="1" rIns="91425" wrap="square" tIns="45700">
            <a:noAutofit/>
          </a:bodyPr>
          <a:lstStyle/>
          <a:p>
            <a:pPr indent="0" lvl="0" marL="38100" marR="0" rtl="0" algn="just">
              <a:lnSpc>
                <a:spcPct val="115000"/>
              </a:lnSpc>
              <a:spcBef>
                <a:spcPts val="300"/>
              </a:spcBef>
              <a:spcAft>
                <a:spcPts val="0"/>
              </a:spcAft>
              <a:buNone/>
            </a:pPr>
            <a:r>
              <a:rPr b="0" i="1" lang="en-US" sz="3000" u="none" cap="none" strike="noStrike">
                <a:solidFill>
                  <a:srgbClr val="3A88A7"/>
                </a:solidFill>
                <a:highlight>
                  <a:schemeClr val="lt1"/>
                </a:highlight>
                <a:latin typeface="Roboto"/>
                <a:ea typeface="Roboto"/>
                <a:cs typeface="Roboto"/>
                <a:sym typeface="Roboto"/>
                <a:extLst>
                  <a:ext uri="http://customooxmlschemas.google.com/">
                    <go:slidesCustomData xmlns:go="http://customooxmlschemas.google.com/" textRoundtripDataId="4"/>
                  </a:ext>
                </a:extLst>
              </a:rPr>
              <a:t>Commitment-making:</a:t>
            </a:r>
            <a:endParaRPr b="0" i="1" sz="3000" u="none" cap="none" strike="noStrike">
              <a:solidFill>
                <a:srgbClr val="3A88A7"/>
              </a:solidFill>
              <a:highlight>
                <a:schemeClr val="lt1"/>
              </a:highlight>
              <a:latin typeface="Roboto"/>
              <a:ea typeface="Roboto"/>
              <a:cs typeface="Roboto"/>
              <a:sym typeface="Roboto"/>
              <a:extLst>
                <a:ext uri="http://customooxmlschemas.google.com/">
                  <go:slidesCustomData xmlns:go="http://customooxmlschemas.google.com/" textRoundtripDataId="5"/>
                </a:ext>
              </a:extLst>
            </a:endParaRPr>
          </a:p>
          <a:p>
            <a:pPr indent="-419100" lvl="0" marL="457200" marR="0" rtl="0" algn="just">
              <a:lnSpc>
                <a:spcPct val="115000"/>
              </a:lnSpc>
              <a:spcBef>
                <a:spcPts val="300"/>
              </a:spcBef>
              <a:spcAft>
                <a:spcPts val="0"/>
              </a:spcAft>
              <a:buClr>
                <a:srgbClr val="3A88A7"/>
              </a:buClr>
              <a:buSzPts val="3000"/>
              <a:buFont typeface="Roboto"/>
              <a:buChar char="●"/>
            </a:pPr>
            <a:r>
              <a:rPr b="0" i="0" lang="en-US" sz="3000" u="none" cap="none" strike="noStrike">
                <a:solidFill>
                  <a:srgbClr val="3A88A7"/>
                </a:solidFill>
                <a:highlight>
                  <a:schemeClr val="lt1"/>
                </a:highlight>
                <a:latin typeface="Roboto"/>
                <a:ea typeface="Roboto"/>
                <a:cs typeface="Roboto"/>
                <a:sym typeface="Roboto"/>
                <a:extLst>
                  <a:ext uri="http://customooxmlschemas.google.com/">
                    <go:slidesCustomData xmlns:go="http://customooxmlschemas.google.com/" textRoundtripDataId="6"/>
                  </a:ext>
                </a:extLst>
              </a:rPr>
              <a:t>Explore avenues for </a:t>
            </a:r>
            <a:r>
              <a:rPr b="1" i="0" lang="en-US" sz="3000" u="none" cap="none" strike="noStrike">
                <a:solidFill>
                  <a:srgbClr val="3A88A7"/>
                </a:solidFill>
                <a:highlight>
                  <a:schemeClr val="lt1"/>
                </a:highlight>
                <a:latin typeface="Roboto"/>
                <a:ea typeface="Roboto"/>
                <a:cs typeface="Roboto"/>
                <a:sym typeface="Roboto"/>
                <a:extLst>
                  <a:ext uri="http://customooxmlschemas.google.com/">
                    <go:slidesCustomData xmlns:go="http://customooxmlschemas.google.com/" textRoundtripDataId="7"/>
                  </a:ext>
                </a:extLst>
              </a:rPr>
              <a:t>greater mobilization of non-SUN countries</a:t>
            </a:r>
            <a:r>
              <a:rPr b="0" i="0" lang="en-US" sz="3000" u="none" cap="none" strike="noStrike">
                <a:solidFill>
                  <a:srgbClr val="3A88A7"/>
                </a:solidFill>
                <a:highlight>
                  <a:schemeClr val="lt1"/>
                </a:highlight>
                <a:latin typeface="Roboto"/>
                <a:ea typeface="Roboto"/>
                <a:cs typeface="Roboto"/>
                <a:sym typeface="Roboto"/>
                <a:extLst>
                  <a:ext uri="http://customooxmlschemas.google.com/">
                    <go:slidesCustomData xmlns:go="http://customooxmlschemas.google.com/" textRoundtripDataId="8"/>
                  </a:ext>
                </a:extLst>
              </a:rPr>
              <a:t>, particularly </a:t>
            </a:r>
            <a:r>
              <a:rPr b="1" i="0" lang="en-US" sz="3000" u="none" cap="none" strike="noStrike">
                <a:solidFill>
                  <a:srgbClr val="3A88A7"/>
                </a:solidFill>
                <a:highlight>
                  <a:schemeClr val="lt1"/>
                </a:highlight>
                <a:latin typeface="Roboto"/>
                <a:ea typeface="Roboto"/>
                <a:cs typeface="Roboto"/>
                <a:sym typeface="Roboto"/>
                <a:extLst>
                  <a:ext uri="http://customooxmlschemas.google.com/">
                    <go:slidesCustomData xmlns:go="http://customooxmlschemas.google.com/" textRoundtripDataId="9"/>
                  </a:ext>
                </a:extLst>
              </a:rPr>
              <a:t>domestic commitments from high-income and upper-middle-income countries</a:t>
            </a:r>
            <a:r>
              <a:rPr b="0" i="0" lang="en-US" sz="3000" u="none" cap="none" strike="noStrike">
                <a:solidFill>
                  <a:srgbClr val="3A88A7"/>
                </a:solidFill>
                <a:highlight>
                  <a:schemeClr val="lt1"/>
                </a:highlight>
                <a:latin typeface="Roboto"/>
                <a:ea typeface="Roboto"/>
                <a:cs typeface="Roboto"/>
                <a:sym typeface="Roboto"/>
              </a:rPr>
              <a:t>.</a:t>
            </a:r>
            <a:endParaRPr b="0" i="0" sz="3000" u="none" cap="none" strike="noStrike">
              <a:solidFill>
                <a:srgbClr val="3A88A7"/>
              </a:solidFill>
              <a:highlight>
                <a:schemeClr val="lt1"/>
              </a:highlight>
              <a:latin typeface="Roboto"/>
              <a:ea typeface="Roboto"/>
              <a:cs typeface="Roboto"/>
              <a:sym typeface="Roboto"/>
            </a:endParaRPr>
          </a:p>
          <a:p>
            <a:pPr indent="-419100" lvl="0" marL="457200" marR="0" rtl="0" algn="just">
              <a:lnSpc>
                <a:spcPct val="115000"/>
              </a:lnSpc>
              <a:spcBef>
                <a:spcPts val="1300"/>
              </a:spcBef>
              <a:spcAft>
                <a:spcPts val="0"/>
              </a:spcAft>
              <a:buClr>
                <a:srgbClr val="3A88A7"/>
              </a:buClr>
              <a:buSzPts val="3000"/>
              <a:buFont typeface="Roboto"/>
              <a:buChar char="●"/>
            </a:pPr>
            <a:r>
              <a:rPr b="0" i="0" lang="en-US" sz="3000" u="none" cap="none" strike="noStrike">
                <a:solidFill>
                  <a:srgbClr val="3A88A7"/>
                </a:solidFill>
                <a:latin typeface="Roboto"/>
                <a:ea typeface="Roboto"/>
                <a:cs typeface="Roboto"/>
                <a:sym typeface="Roboto"/>
              </a:rPr>
              <a:t>Conduct consultations to </a:t>
            </a:r>
            <a:r>
              <a:rPr b="1" i="0" lang="en-US" sz="3000" u="none" cap="none" strike="noStrike">
                <a:solidFill>
                  <a:srgbClr val="3A88A7"/>
                </a:solidFill>
                <a:latin typeface="Roboto"/>
                <a:ea typeface="Roboto"/>
                <a:cs typeface="Roboto"/>
                <a:sym typeface="Roboto"/>
              </a:rPr>
              <a:t>rethink private sector engagement </a:t>
            </a:r>
            <a:r>
              <a:rPr b="0" i="0" lang="en-US" sz="3000" u="none" cap="none" strike="noStrike">
                <a:solidFill>
                  <a:srgbClr val="3A88A7"/>
                </a:solidFill>
                <a:latin typeface="Roboto"/>
                <a:ea typeface="Roboto"/>
                <a:cs typeface="Roboto"/>
                <a:sym typeface="Roboto"/>
              </a:rPr>
              <a:t>(mainly outside of the official event at N4G Paris) while maintaining strong </a:t>
            </a:r>
            <a:r>
              <a:rPr b="0" i="0" lang="en-US" sz="3000" u="none" cap="none" strike="noStrike">
                <a:solidFill>
                  <a:srgbClr val="3A88A7"/>
                </a:solidFill>
                <a:latin typeface="Roboto"/>
                <a:ea typeface="Roboto"/>
                <a:cs typeface="Roboto"/>
                <a:sym typeface="Roboto"/>
                <a:extLst>
                  <a:ext uri="http://customooxmlschemas.google.com/">
                    <go:slidesCustomData xmlns:go="http://customooxmlschemas.google.com/" textRoundtripDataId="10"/>
                  </a:ext>
                </a:extLst>
              </a:rPr>
              <a:t>Principles of Engagement</a:t>
            </a:r>
            <a:r>
              <a:rPr b="0" i="0" lang="en-US" sz="3000" u="none" cap="none" strike="noStrike">
                <a:solidFill>
                  <a:srgbClr val="3A88A7"/>
                </a:solidFill>
                <a:latin typeface="Roboto"/>
                <a:ea typeface="Roboto"/>
                <a:cs typeface="Roboto"/>
                <a:sym typeface="Roboto"/>
              </a:rPr>
              <a:t>.</a:t>
            </a:r>
            <a:endParaRPr b="0" i="0" sz="1400" u="none" cap="none" strike="noStrike">
              <a:solidFill>
                <a:srgbClr val="000000"/>
              </a:solidFill>
              <a:latin typeface="Arial"/>
              <a:ea typeface="Arial"/>
              <a:cs typeface="Arial"/>
              <a:sym typeface="Arial"/>
            </a:endParaRPr>
          </a:p>
          <a:p>
            <a:pPr indent="-419100" lvl="0" marL="457200" marR="0" rtl="0" algn="just">
              <a:lnSpc>
                <a:spcPct val="115000"/>
              </a:lnSpc>
              <a:spcBef>
                <a:spcPts val="1300"/>
              </a:spcBef>
              <a:spcAft>
                <a:spcPts val="0"/>
              </a:spcAft>
              <a:buClr>
                <a:srgbClr val="3A88A7"/>
              </a:buClr>
              <a:buSzPts val="3000"/>
              <a:buFont typeface="Roboto"/>
              <a:buChar char="●"/>
            </a:pPr>
            <a:r>
              <a:rPr b="0" i="0" lang="en-US" sz="3000" u="none" cap="none" strike="noStrike">
                <a:solidFill>
                  <a:srgbClr val="3A88A7"/>
                </a:solidFill>
                <a:latin typeface="Roboto"/>
                <a:ea typeface="Roboto"/>
                <a:cs typeface="Roboto"/>
                <a:sym typeface="Roboto"/>
              </a:rPr>
              <a:t>Define more explicitly the methodology for </a:t>
            </a:r>
            <a:r>
              <a:rPr b="1" i="0" lang="en-US" sz="3000" u="none" cap="none" strike="noStrike">
                <a:solidFill>
                  <a:srgbClr val="3A88A7"/>
                </a:solidFill>
                <a:latin typeface="Roboto"/>
                <a:ea typeface="Roboto"/>
                <a:cs typeface="Roboto"/>
                <a:sym typeface="Roboto"/>
              </a:rPr>
              <a:t>quantifying financial commitments for nutrition-sensitive (or “integrated”) investments</a:t>
            </a:r>
            <a:r>
              <a:rPr b="0" i="0" lang="en-US" sz="3000" u="none" cap="none" strike="noStrike">
                <a:solidFill>
                  <a:srgbClr val="3A88A7"/>
                </a:solidFill>
                <a:latin typeface="Roboto"/>
                <a:ea typeface="Roboto"/>
                <a:cs typeface="Roboto"/>
                <a:sym typeface="Roboto"/>
              </a:rPr>
              <a:t>.</a:t>
            </a:r>
            <a:endParaRPr/>
          </a:p>
        </p:txBody>
      </p:sp>
      <p:sp>
        <p:nvSpPr>
          <p:cNvPr id="206" name="Google Shape;206;p37"/>
          <p:cNvSpPr txBox="1"/>
          <p:nvPr/>
        </p:nvSpPr>
        <p:spPr>
          <a:xfrm>
            <a:off x="842961" y="291859"/>
            <a:ext cx="14616000" cy="1127360"/>
          </a:xfrm>
          <a:prstGeom prst="rect">
            <a:avLst/>
          </a:prstGeom>
          <a:noFill/>
          <a:ln>
            <a:noFill/>
          </a:ln>
        </p:spPr>
        <p:txBody>
          <a:bodyPr anchorCtr="0" anchor="t" bIns="0" lIns="0" spcFirstLastPara="1" rIns="0" wrap="square" tIns="0">
            <a:spAutoFit/>
          </a:bodyPr>
          <a:lstStyle/>
          <a:p>
            <a:pPr indent="0" lvl="0" marL="0" marR="0" rtl="0" algn="l">
              <a:lnSpc>
                <a:spcPct val="111003"/>
              </a:lnSpc>
              <a:spcBef>
                <a:spcPts val="0"/>
              </a:spcBef>
              <a:spcAft>
                <a:spcPts val="0"/>
              </a:spcAft>
              <a:buClr>
                <a:srgbClr val="000000"/>
              </a:buClr>
              <a:buSzPts val="6600"/>
              <a:buFont typeface="Arial"/>
              <a:buNone/>
            </a:pPr>
            <a:r>
              <a:rPr b="1" i="0" lang="en-US" sz="6600" u="none" cap="none" strike="noStrike">
                <a:solidFill>
                  <a:srgbClr val="CC9900"/>
                </a:solidFill>
                <a:latin typeface="Roboto"/>
                <a:ea typeface="Roboto"/>
                <a:cs typeface="Roboto"/>
                <a:sym typeface="Roboto"/>
              </a:rPr>
              <a:t>IMPROVING FUTURE N4G SUMMITS</a:t>
            </a:r>
            <a:endParaRPr b="0" i="0" sz="1400" u="none" cap="none" strike="noStrike">
              <a:solidFill>
                <a:srgbClr val="CC9900"/>
              </a:solidFill>
              <a:latin typeface="Arial"/>
              <a:ea typeface="Arial"/>
              <a:cs typeface="Arial"/>
              <a:sym typeface="Arial"/>
            </a:endParaRPr>
          </a:p>
        </p:txBody>
      </p:sp>
      <p:pic>
        <p:nvPicPr>
          <p:cNvPr id="207" name="Google Shape;207;p37"/>
          <p:cNvPicPr preferRelativeResize="0"/>
          <p:nvPr/>
        </p:nvPicPr>
        <p:blipFill rotWithShape="1">
          <a:blip r:embed="rId3">
            <a:alphaModFix/>
          </a:blip>
          <a:srcRect b="0" l="0" r="0" t="0"/>
          <a:stretch/>
        </p:blipFill>
        <p:spPr>
          <a:xfrm>
            <a:off x="15357268" y="144226"/>
            <a:ext cx="2525558" cy="1422626"/>
          </a:xfrm>
          <a:prstGeom prst="rect">
            <a:avLst/>
          </a:prstGeom>
          <a:noFill/>
          <a:ln>
            <a:noFill/>
          </a:ln>
        </p:spPr>
      </p:pic>
      <p:sp>
        <p:nvSpPr>
          <p:cNvPr id="208" name="Google Shape;208;p37"/>
          <p:cNvSpPr txBox="1"/>
          <p:nvPr/>
        </p:nvSpPr>
        <p:spPr>
          <a:xfrm>
            <a:off x="9635318" y="3150358"/>
            <a:ext cx="8363805" cy="7136642"/>
          </a:xfrm>
          <a:prstGeom prst="rect">
            <a:avLst/>
          </a:prstGeom>
          <a:solidFill>
            <a:schemeClr val="lt1"/>
          </a:solidFill>
          <a:ln>
            <a:noFill/>
          </a:ln>
        </p:spPr>
        <p:txBody>
          <a:bodyPr anchorCtr="0" anchor="b" bIns="45700" lIns="91425" spcFirstLastPara="1" rIns="91425" wrap="square" tIns="45700">
            <a:noAutofit/>
          </a:bodyPr>
          <a:lstStyle/>
          <a:p>
            <a:pPr indent="-228600" lvl="0" marL="457200" marR="0" rtl="0" algn="just">
              <a:lnSpc>
                <a:spcPct val="115000"/>
              </a:lnSpc>
              <a:spcBef>
                <a:spcPts val="0"/>
              </a:spcBef>
              <a:spcAft>
                <a:spcPts val="0"/>
              </a:spcAft>
              <a:buClr>
                <a:srgbClr val="3A88A7"/>
              </a:buClr>
              <a:buSzPts val="3000"/>
              <a:buFont typeface="Roboto"/>
              <a:buNone/>
            </a:pPr>
            <a:r>
              <a:t/>
            </a:r>
            <a:endParaRPr b="1" i="0" sz="3000" u="none" cap="none" strike="noStrike">
              <a:solidFill>
                <a:srgbClr val="3A88A7"/>
              </a:solidFill>
              <a:highlight>
                <a:schemeClr val="lt1"/>
              </a:highlight>
              <a:latin typeface="Roboto"/>
              <a:ea typeface="Roboto"/>
              <a:cs typeface="Roboto"/>
              <a:sym typeface="Roboto"/>
            </a:endParaRPr>
          </a:p>
          <a:p>
            <a:pPr indent="-228600" lvl="0" marL="457200" marR="0" rtl="0" algn="just">
              <a:lnSpc>
                <a:spcPct val="115000"/>
              </a:lnSpc>
              <a:spcBef>
                <a:spcPts val="300"/>
              </a:spcBef>
              <a:spcAft>
                <a:spcPts val="0"/>
              </a:spcAft>
              <a:buClr>
                <a:srgbClr val="3A88A7"/>
              </a:buClr>
              <a:buSzPts val="3000"/>
              <a:buFont typeface="Roboto"/>
              <a:buNone/>
            </a:pPr>
            <a:r>
              <a:t/>
            </a:r>
            <a:endParaRPr b="1" i="0" sz="3000" u="none" cap="none" strike="noStrike">
              <a:solidFill>
                <a:srgbClr val="3A88A7"/>
              </a:solidFill>
              <a:highlight>
                <a:schemeClr val="lt1"/>
              </a:highlight>
              <a:latin typeface="Roboto"/>
              <a:ea typeface="Roboto"/>
              <a:cs typeface="Roboto"/>
              <a:sym typeface="Roboto"/>
            </a:endParaRPr>
          </a:p>
          <a:p>
            <a:pPr indent="-228600" lvl="0" marL="457200" marR="0" rtl="0" algn="just">
              <a:lnSpc>
                <a:spcPct val="115000"/>
              </a:lnSpc>
              <a:spcBef>
                <a:spcPts val="300"/>
              </a:spcBef>
              <a:spcAft>
                <a:spcPts val="0"/>
              </a:spcAft>
              <a:buClr>
                <a:srgbClr val="3A88A7"/>
              </a:buClr>
              <a:buSzPts val="3000"/>
              <a:buFont typeface="Roboto"/>
              <a:buNone/>
            </a:pPr>
            <a:r>
              <a:t/>
            </a:r>
            <a:endParaRPr b="1" i="0" sz="3000" u="none" cap="none" strike="noStrike">
              <a:solidFill>
                <a:srgbClr val="3A88A7"/>
              </a:solidFill>
              <a:highlight>
                <a:schemeClr val="lt1"/>
              </a:highlight>
              <a:latin typeface="Roboto"/>
              <a:ea typeface="Roboto"/>
              <a:cs typeface="Roboto"/>
              <a:sym typeface="Roboto"/>
            </a:endParaRPr>
          </a:p>
          <a:p>
            <a:pPr indent="0" lvl="0" marL="38100" marR="0" rtl="0" algn="just">
              <a:lnSpc>
                <a:spcPct val="115000"/>
              </a:lnSpc>
              <a:spcBef>
                <a:spcPts val="1300"/>
              </a:spcBef>
              <a:spcAft>
                <a:spcPts val="0"/>
              </a:spcAft>
              <a:buNone/>
            </a:pPr>
            <a:r>
              <a:rPr b="0" i="1" lang="en-US" sz="3000" u="none" cap="none" strike="noStrike">
                <a:solidFill>
                  <a:srgbClr val="3A88A7"/>
                </a:solidFill>
                <a:latin typeface="Roboto"/>
                <a:ea typeface="Roboto"/>
                <a:cs typeface="Roboto"/>
                <a:sym typeface="Roboto"/>
              </a:rPr>
              <a:t>Summit organization:</a:t>
            </a:r>
            <a:endParaRPr b="0" i="1" sz="3000" u="none" cap="none" strike="noStrike">
              <a:solidFill>
                <a:srgbClr val="3A88A7"/>
              </a:solidFill>
              <a:latin typeface="Roboto"/>
              <a:ea typeface="Roboto"/>
              <a:cs typeface="Roboto"/>
              <a:sym typeface="Roboto"/>
            </a:endParaRPr>
          </a:p>
          <a:p>
            <a:pPr indent="-419100" lvl="0" marL="457200" marR="0" rtl="0" algn="just">
              <a:lnSpc>
                <a:spcPct val="115000"/>
              </a:lnSpc>
              <a:spcBef>
                <a:spcPts val="1300"/>
              </a:spcBef>
              <a:spcAft>
                <a:spcPts val="0"/>
              </a:spcAft>
              <a:buClr>
                <a:srgbClr val="3A88A7"/>
              </a:buClr>
              <a:buSzPts val="3000"/>
              <a:buFont typeface="Roboto"/>
              <a:buChar char="●"/>
            </a:pPr>
            <a:r>
              <a:rPr b="0" i="0" lang="en-US" sz="3000" u="none" cap="none" strike="noStrike">
                <a:solidFill>
                  <a:srgbClr val="3A88A7"/>
                </a:solidFill>
                <a:highlight>
                  <a:schemeClr val="lt1"/>
                </a:highlight>
                <a:latin typeface="Roboto"/>
                <a:ea typeface="Roboto"/>
                <a:cs typeface="Roboto"/>
                <a:sym typeface="Roboto"/>
              </a:rPr>
              <a:t>Find the right balance between high-level sessions, providing </a:t>
            </a:r>
            <a:r>
              <a:rPr b="1" i="0" lang="en-US" sz="3000" u="none" cap="none" strike="noStrike">
                <a:solidFill>
                  <a:srgbClr val="3A88A7"/>
                </a:solidFill>
                <a:highlight>
                  <a:schemeClr val="lt1"/>
                </a:highlight>
                <a:latin typeface="Roboto"/>
                <a:ea typeface="Roboto"/>
                <a:cs typeface="Roboto"/>
                <a:sym typeface="Roboto"/>
              </a:rPr>
              <a:t>space to announce &amp; highlight commitments </a:t>
            </a:r>
            <a:r>
              <a:rPr b="0" i="0" lang="en-US" sz="3000" u="none" cap="none" strike="noStrike">
                <a:solidFill>
                  <a:srgbClr val="3A88A7"/>
                </a:solidFill>
                <a:highlight>
                  <a:schemeClr val="lt1"/>
                </a:highlight>
                <a:latin typeface="Roboto"/>
                <a:ea typeface="Roboto"/>
                <a:cs typeface="Roboto"/>
                <a:sym typeface="Roboto"/>
              </a:rPr>
              <a:t>and presenting a </a:t>
            </a:r>
            <a:r>
              <a:rPr b="1" i="0" lang="en-US" sz="3000" u="none" cap="none" strike="noStrike">
                <a:solidFill>
                  <a:srgbClr val="3A88A7"/>
                </a:solidFill>
                <a:highlight>
                  <a:schemeClr val="lt1"/>
                </a:highlight>
                <a:latin typeface="Roboto"/>
                <a:ea typeface="Roboto"/>
                <a:cs typeface="Roboto"/>
                <a:sym typeface="Roboto"/>
              </a:rPr>
              <a:t>preliminary analysis </a:t>
            </a:r>
            <a:r>
              <a:rPr b="0" i="0" lang="en-US" sz="3000" u="none" cap="none" strike="noStrike">
                <a:solidFill>
                  <a:srgbClr val="3A88A7"/>
                </a:solidFill>
                <a:highlight>
                  <a:schemeClr val="lt1"/>
                </a:highlight>
                <a:latin typeface="Roboto"/>
                <a:ea typeface="Roboto"/>
                <a:cs typeface="Roboto"/>
                <a:sym typeface="Roboto"/>
              </a:rPr>
              <a:t>of </a:t>
            </a:r>
            <a:r>
              <a:rPr b="1" i="0" lang="en-US" sz="3000" u="none" cap="none" strike="noStrike">
                <a:solidFill>
                  <a:srgbClr val="3A88A7"/>
                </a:solidFill>
                <a:highlight>
                  <a:schemeClr val="lt1"/>
                </a:highlight>
                <a:latin typeface="Roboto"/>
                <a:ea typeface="Roboto"/>
                <a:cs typeface="Roboto"/>
                <a:sym typeface="Roboto"/>
              </a:rPr>
              <a:t>country and donor commitments.</a:t>
            </a:r>
            <a:endParaRPr b="0" i="0" sz="3000" u="none" cap="none" strike="noStrike">
              <a:solidFill>
                <a:srgbClr val="3A88A7"/>
              </a:solidFill>
              <a:highlight>
                <a:schemeClr val="lt1"/>
              </a:highlight>
              <a:latin typeface="Roboto"/>
              <a:ea typeface="Roboto"/>
              <a:cs typeface="Roboto"/>
              <a:sym typeface="Roboto"/>
            </a:endParaRPr>
          </a:p>
          <a:p>
            <a:pPr indent="-419100" lvl="0" marL="457200" marR="0" rtl="0" algn="just">
              <a:lnSpc>
                <a:spcPct val="115000"/>
              </a:lnSpc>
              <a:spcBef>
                <a:spcPts val="1300"/>
              </a:spcBef>
              <a:spcAft>
                <a:spcPts val="0"/>
              </a:spcAft>
              <a:buClr>
                <a:srgbClr val="3A88A7"/>
              </a:buClr>
              <a:buSzPts val="3000"/>
              <a:buFont typeface="Roboto"/>
              <a:buChar char="●"/>
            </a:pPr>
            <a:r>
              <a:rPr b="0" i="0" lang="en-US" sz="3000" u="none" cap="none" strike="noStrike">
                <a:solidFill>
                  <a:srgbClr val="3A88A7"/>
                </a:solidFill>
                <a:highlight>
                  <a:schemeClr val="lt1"/>
                </a:highlight>
                <a:latin typeface="Roboto"/>
                <a:ea typeface="Roboto"/>
                <a:cs typeface="Roboto"/>
                <a:sym typeface="Roboto"/>
              </a:rPr>
              <a:t>Cover further during the Summit the topic of </a:t>
            </a:r>
            <a:r>
              <a:rPr b="1" i="0" lang="en-US" sz="3000" u="none" cap="none" strike="noStrike">
                <a:solidFill>
                  <a:srgbClr val="3A88A7"/>
                </a:solidFill>
                <a:highlight>
                  <a:schemeClr val="lt1"/>
                </a:highlight>
                <a:latin typeface="Roboto"/>
                <a:ea typeface="Roboto"/>
                <a:cs typeface="Roboto"/>
                <a:sym typeface="Roboto"/>
              </a:rPr>
              <a:t>accountability for nutrition</a:t>
            </a:r>
            <a:r>
              <a:rPr b="0" i="0" lang="en-US" sz="3000" u="none" cap="none" strike="noStrike">
                <a:solidFill>
                  <a:srgbClr val="3A88A7"/>
                </a:solidFill>
                <a:highlight>
                  <a:schemeClr val="lt1"/>
                </a:highlight>
                <a:latin typeface="Roboto"/>
                <a:ea typeface="Roboto"/>
                <a:cs typeface="Roboto"/>
                <a:sym typeface="Roboto"/>
              </a:rPr>
              <a:t>, as well as </a:t>
            </a:r>
            <a:r>
              <a:rPr b="1" i="0" lang="en-US" sz="3000" u="none" cap="none" strike="noStrike">
                <a:solidFill>
                  <a:srgbClr val="3A88A7"/>
                </a:solidFill>
                <a:highlight>
                  <a:schemeClr val="lt1"/>
                </a:highlight>
                <a:latin typeface="Roboto"/>
                <a:ea typeface="Roboto"/>
                <a:cs typeface="Roboto"/>
                <a:sym typeface="Roboto"/>
              </a:rPr>
              <a:t>operationalizing integration </a:t>
            </a:r>
            <a:r>
              <a:rPr b="0" i="0" lang="en-US" sz="3000" u="none" cap="none" strike="noStrike">
                <a:solidFill>
                  <a:srgbClr val="3A88A7"/>
                </a:solidFill>
                <a:highlight>
                  <a:schemeClr val="lt1"/>
                </a:highlight>
                <a:latin typeface="Roboto"/>
                <a:ea typeface="Roboto"/>
                <a:cs typeface="Roboto"/>
                <a:sym typeface="Roboto"/>
              </a:rPr>
              <a:t>across sectors and </a:t>
            </a:r>
            <a:r>
              <a:rPr b="1" i="0" lang="en-US" sz="3000" u="none" cap="none" strike="noStrike">
                <a:solidFill>
                  <a:srgbClr val="3A88A7"/>
                </a:solidFill>
                <a:highlight>
                  <a:schemeClr val="lt1"/>
                </a:highlight>
                <a:latin typeface="Roboto"/>
                <a:ea typeface="Roboto"/>
                <a:cs typeface="Roboto"/>
                <a:sym typeface="Roboto"/>
              </a:rPr>
              <a:t>governance</a:t>
            </a:r>
            <a:r>
              <a:rPr b="0" i="0" lang="en-US" sz="3000" u="none" cap="none" strike="noStrike">
                <a:solidFill>
                  <a:srgbClr val="3A88A7"/>
                </a:solidFill>
                <a:highlight>
                  <a:schemeClr val="lt1"/>
                </a:highlight>
                <a:latin typeface="Roboto"/>
                <a:ea typeface="Roboto"/>
                <a:cs typeface="Roboto"/>
                <a:sym typeface="Roboto"/>
              </a:rPr>
              <a:t> for nutrition.</a:t>
            </a:r>
            <a:endParaRPr b="0" i="0" sz="1400" u="none" cap="none" strike="noStrike">
              <a:solidFill>
                <a:srgbClr val="000000"/>
              </a:solidFill>
              <a:latin typeface="Arial"/>
              <a:ea typeface="Arial"/>
              <a:cs typeface="Arial"/>
              <a:sym typeface="Arial"/>
            </a:endParaRPr>
          </a:p>
          <a:p>
            <a:pPr indent="-419100" lvl="0" marL="457200" marR="0" rtl="0" algn="just">
              <a:lnSpc>
                <a:spcPct val="115000"/>
              </a:lnSpc>
              <a:spcBef>
                <a:spcPts val="1300"/>
              </a:spcBef>
              <a:spcAft>
                <a:spcPts val="300"/>
              </a:spcAft>
              <a:buClr>
                <a:srgbClr val="3A88A7"/>
              </a:buClr>
              <a:buSzPts val="3000"/>
              <a:buFont typeface="Roboto"/>
              <a:buChar char="●"/>
            </a:pPr>
            <a:r>
              <a:rPr b="0" i="0" lang="en-US" sz="3000" u="none" cap="none" strike="noStrike">
                <a:solidFill>
                  <a:srgbClr val="3A88A7"/>
                </a:solidFill>
                <a:highlight>
                  <a:schemeClr val="lt1"/>
                </a:highlight>
                <a:latin typeface="Roboto"/>
                <a:ea typeface="Roboto"/>
                <a:cs typeface="Roboto"/>
                <a:sym typeface="Roboto"/>
              </a:rPr>
              <a:t>Issuing a </a:t>
            </a:r>
            <a:r>
              <a:rPr b="1" i="0" lang="en-US" sz="3000" u="none" cap="none" strike="noStrike">
                <a:solidFill>
                  <a:srgbClr val="3A88A7"/>
                </a:solidFill>
                <a:highlight>
                  <a:schemeClr val="lt1"/>
                </a:highlight>
                <a:latin typeface="Roboto"/>
                <a:ea typeface="Roboto"/>
                <a:cs typeface="Roboto"/>
                <a:sym typeface="Roboto"/>
              </a:rPr>
              <a:t>joint</a:t>
            </a:r>
            <a:r>
              <a:rPr b="0" i="0" lang="en-US" sz="3000" u="none" cap="none" strike="noStrike">
                <a:solidFill>
                  <a:srgbClr val="3A88A7"/>
                </a:solidFill>
                <a:highlight>
                  <a:schemeClr val="lt1"/>
                </a:highlight>
                <a:latin typeface="Roboto"/>
                <a:ea typeface="Roboto"/>
                <a:cs typeface="Roboto"/>
                <a:sym typeface="Roboto"/>
              </a:rPr>
              <a:t> statement that is a </a:t>
            </a:r>
            <a:r>
              <a:rPr b="1" i="0" lang="en-US" sz="3000" u="none" cap="none" strike="noStrike">
                <a:solidFill>
                  <a:srgbClr val="3A88A7"/>
                </a:solidFill>
                <a:highlight>
                  <a:schemeClr val="lt1"/>
                </a:highlight>
                <a:latin typeface="Roboto"/>
                <a:ea typeface="Roboto"/>
                <a:cs typeface="Roboto"/>
                <a:sym typeface="Roboto"/>
              </a:rPr>
              <a:t>call for action</a:t>
            </a:r>
            <a:r>
              <a:rPr b="0" i="0" lang="en-US" sz="3000" u="none" cap="none" strike="noStrike">
                <a:solidFill>
                  <a:srgbClr val="3A88A7"/>
                </a:solidFill>
                <a:highlight>
                  <a:schemeClr val="lt1"/>
                </a:highlight>
                <a:latin typeface="Roboto"/>
                <a:ea typeface="Roboto"/>
                <a:cs typeface="Roboto"/>
                <a:sym typeface="Roboto"/>
              </a:rPr>
              <a:t>.</a:t>
            </a:r>
            <a:endParaRPr b="0" i="0" sz="1400" u="none" cap="none" strike="noStrike">
              <a:solidFill>
                <a:srgbClr val="000000"/>
              </a:solidFill>
              <a:latin typeface="Arial"/>
              <a:ea typeface="Arial"/>
              <a:cs typeface="Arial"/>
              <a:sym typeface="Arial"/>
            </a:endParaRPr>
          </a:p>
        </p:txBody>
      </p:sp>
      <p:sp>
        <p:nvSpPr>
          <p:cNvPr id="209" name="Google Shape;209;p37"/>
          <p:cNvSpPr txBox="1"/>
          <p:nvPr/>
        </p:nvSpPr>
        <p:spPr>
          <a:xfrm>
            <a:off x="177296" y="2553961"/>
            <a:ext cx="18110704" cy="871627"/>
          </a:xfrm>
          <a:prstGeom prst="rect">
            <a:avLst/>
          </a:prstGeom>
          <a:solidFill>
            <a:schemeClr val="lt1"/>
          </a:solidFill>
          <a:ln>
            <a:noFill/>
          </a:ln>
        </p:spPr>
        <p:txBody>
          <a:bodyPr anchorCtr="0" anchor="b" bIns="45700" lIns="91425" spcFirstLastPara="1" rIns="91425" wrap="square" tIns="45700">
            <a:noAutofit/>
          </a:bodyPr>
          <a:lstStyle/>
          <a:p>
            <a:pPr indent="0" lvl="0" marL="38100" marR="0" rtl="0" algn="just">
              <a:lnSpc>
                <a:spcPct val="115000"/>
              </a:lnSpc>
              <a:spcBef>
                <a:spcPts val="300"/>
              </a:spcBef>
              <a:spcAft>
                <a:spcPts val="0"/>
              </a:spcAft>
              <a:buClr>
                <a:srgbClr val="000000"/>
              </a:buClr>
              <a:buSzPts val="3000"/>
              <a:buFont typeface="Arial"/>
              <a:buNone/>
            </a:pPr>
            <a:r>
              <a:rPr b="0" i="0" lang="en-US" sz="3000" u="none" cap="none" strike="noStrike">
                <a:solidFill>
                  <a:srgbClr val="3A88A7"/>
                </a:solidFill>
                <a:highlight>
                  <a:schemeClr val="lt1"/>
                </a:highlight>
                <a:latin typeface="Roboto"/>
                <a:ea typeface="Roboto"/>
                <a:cs typeface="Roboto"/>
                <a:sym typeface="Roboto"/>
              </a:rPr>
              <a:t>Participants in the lessons-learned exercise highlighted potential opportunities for improving future N4Gs for consideration by the next host:</a:t>
            </a:r>
            <a:endParaRPr b="0" i="0" sz="1400" u="none" cap="none" strike="noStrike">
              <a:solidFill>
                <a:srgbClr val="000000"/>
              </a:solidFill>
              <a:latin typeface="Arial"/>
              <a:ea typeface="Arial"/>
              <a:cs typeface="Arial"/>
              <a:sym typeface="Arial"/>
            </a:endParaRPr>
          </a:p>
        </p:txBody>
      </p:sp>
      <p:cxnSp>
        <p:nvCxnSpPr>
          <p:cNvPr id="210" name="Google Shape;210;p37"/>
          <p:cNvCxnSpPr/>
          <p:nvPr/>
        </p:nvCxnSpPr>
        <p:spPr>
          <a:xfrm>
            <a:off x="9423782" y="3739487"/>
            <a:ext cx="0" cy="6478784"/>
          </a:xfrm>
          <a:prstGeom prst="straightConnector1">
            <a:avLst/>
          </a:prstGeom>
          <a:noFill/>
          <a:ln cap="flat" cmpd="sng" w="9525">
            <a:solidFill>
              <a:srgbClr val="31859B"/>
            </a:solidFill>
            <a:prstDash val="solid"/>
            <a:round/>
            <a:headEnd len="sm" w="sm" type="none"/>
            <a:tailEnd len="sm" w="sm" type="non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grpSp>
        <p:nvGrpSpPr>
          <p:cNvPr id="215" name="Google Shape;215;g36869e96625_0_15"/>
          <p:cNvGrpSpPr/>
          <p:nvPr/>
        </p:nvGrpSpPr>
        <p:grpSpPr>
          <a:xfrm>
            <a:off x="1" y="1654916"/>
            <a:ext cx="18288133" cy="663839"/>
            <a:chOff x="0" y="201387"/>
            <a:chExt cx="4274726" cy="2053321"/>
          </a:xfrm>
        </p:grpSpPr>
        <p:sp>
          <p:nvSpPr>
            <p:cNvPr id="216" name="Google Shape;216;g36869e96625_0_15"/>
            <p:cNvSpPr/>
            <p:nvPr/>
          </p:nvSpPr>
          <p:spPr>
            <a:xfrm>
              <a:off x="0" y="201387"/>
              <a:ext cx="4274726" cy="2051801"/>
            </a:xfrm>
            <a:custGeom>
              <a:rect b="b" l="l" r="r" t="t"/>
              <a:pathLst>
                <a:path extrusionOk="0" h="2254726" w="4274726">
                  <a:moveTo>
                    <a:pt x="0" y="0"/>
                  </a:moveTo>
                  <a:lnTo>
                    <a:pt x="4274726" y="0"/>
                  </a:lnTo>
                  <a:lnTo>
                    <a:pt x="4274726" y="2254726"/>
                  </a:lnTo>
                  <a:lnTo>
                    <a:pt x="0" y="2254726"/>
                  </a:lnTo>
                  <a:close/>
                </a:path>
              </a:pathLst>
            </a:custGeom>
            <a:gradFill>
              <a:gsLst>
                <a:gs pos="0">
                  <a:srgbClr val="7DC3D6"/>
                </a:gs>
                <a:gs pos="100000">
                  <a:srgbClr val="398397"/>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 name="Google Shape;217;g36869e96625_0_15"/>
            <p:cNvSpPr txBox="1"/>
            <p:nvPr/>
          </p:nvSpPr>
          <p:spPr>
            <a:xfrm>
              <a:off x="0" y="598108"/>
              <a:ext cx="4274700" cy="1656600"/>
            </a:xfrm>
            <a:prstGeom prst="rect">
              <a:avLst/>
            </a:prstGeom>
            <a:solidFill>
              <a:srgbClr val="3A88A7"/>
            </a:solid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pic>
        <p:nvPicPr>
          <p:cNvPr id="218" name="Google Shape;218;g36869e96625_0_15"/>
          <p:cNvPicPr preferRelativeResize="0"/>
          <p:nvPr/>
        </p:nvPicPr>
        <p:blipFill rotWithShape="1">
          <a:blip r:embed="rId3">
            <a:alphaModFix/>
          </a:blip>
          <a:srcRect b="0" l="0" r="0" t="0"/>
          <a:stretch/>
        </p:blipFill>
        <p:spPr>
          <a:xfrm>
            <a:off x="15357268" y="144226"/>
            <a:ext cx="2525557" cy="1422626"/>
          </a:xfrm>
          <a:prstGeom prst="rect">
            <a:avLst/>
          </a:prstGeom>
          <a:noFill/>
          <a:ln>
            <a:noFill/>
          </a:ln>
        </p:spPr>
      </p:pic>
      <p:pic>
        <p:nvPicPr>
          <p:cNvPr descr="Forms response chart. Question title: What thematic areas would you recommend for the next Summit (up to six choices possible, please select the top priority themes):. Number of responses: 18 responses." id="219" name="Google Shape;219;g36869e96625_0_15"/>
          <p:cNvPicPr preferRelativeResize="0"/>
          <p:nvPr/>
        </p:nvPicPr>
        <p:blipFill rotWithShape="1">
          <a:blip r:embed="rId4">
            <a:alphaModFix/>
          </a:blip>
          <a:srcRect b="14288" l="24772" r="6299" t="21028"/>
          <a:stretch/>
        </p:blipFill>
        <p:spPr>
          <a:xfrm>
            <a:off x="7370451" y="3348580"/>
            <a:ext cx="10561947" cy="6661793"/>
          </a:xfrm>
          <a:prstGeom prst="rect">
            <a:avLst/>
          </a:prstGeom>
          <a:noFill/>
          <a:ln>
            <a:noFill/>
          </a:ln>
        </p:spPr>
      </p:pic>
      <p:sp>
        <p:nvSpPr>
          <p:cNvPr id="220" name="Google Shape;220;g36869e96625_0_15"/>
          <p:cNvSpPr txBox="1"/>
          <p:nvPr/>
        </p:nvSpPr>
        <p:spPr>
          <a:xfrm>
            <a:off x="-893016" y="3384857"/>
            <a:ext cx="8263500" cy="65058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Roboto"/>
                <a:ea typeface="Roboto"/>
                <a:cs typeface="Roboto"/>
                <a:sym typeface="Roboto"/>
              </a:rPr>
              <a:t>Nutrition and Health</a:t>
            </a:r>
            <a:endParaRPr b="0" i="0" sz="1400" u="none" cap="none" strike="noStrike">
              <a:solidFill>
                <a:srgbClr val="000000"/>
              </a:solidFill>
              <a:latin typeface="Roboto"/>
              <a:ea typeface="Roboto"/>
              <a:cs typeface="Roboto"/>
              <a:sym typeface="Roboto"/>
            </a:endParaRPr>
          </a:p>
          <a:p>
            <a:pPr indent="0" lvl="0" marL="0" marR="0" rtl="0" algn="r">
              <a:lnSpc>
                <a:spcPct val="100000"/>
              </a:lnSpc>
              <a:spcBef>
                <a:spcPts val="400"/>
              </a:spcBef>
              <a:spcAft>
                <a:spcPts val="0"/>
              </a:spcAft>
              <a:buClr>
                <a:srgbClr val="000000"/>
              </a:buClr>
              <a:buSzPts val="2000"/>
              <a:buFont typeface="Arial"/>
              <a:buNone/>
            </a:pPr>
            <a:r>
              <a:rPr b="0" i="0" lang="en-US" sz="2000" u="none" cap="none" strike="noStrike">
                <a:solidFill>
                  <a:srgbClr val="000000"/>
                </a:solidFill>
                <a:latin typeface="Roboto"/>
                <a:ea typeface="Roboto"/>
                <a:cs typeface="Roboto"/>
                <a:sym typeface="Roboto"/>
              </a:rPr>
              <a:t>Nutrition and Social Protection</a:t>
            </a:r>
            <a:endParaRPr b="0" i="0" sz="1400" u="none" cap="none" strike="noStrike">
              <a:solidFill>
                <a:srgbClr val="000000"/>
              </a:solidFill>
              <a:latin typeface="Roboto"/>
              <a:ea typeface="Roboto"/>
              <a:cs typeface="Roboto"/>
              <a:sym typeface="Roboto"/>
            </a:endParaRPr>
          </a:p>
          <a:p>
            <a:pPr indent="0" lvl="0" marL="0" marR="0" rtl="0" algn="r">
              <a:lnSpc>
                <a:spcPct val="100000"/>
              </a:lnSpc>
              <a:spcBef>
                <a:spcPts val="400"/>
              </a:spcBef>
              <a:spcAft>
                <a:spcPts val="0"/>
              </a:spcAft>
              <a:buClr>
                <a:srgbClr val="000000"/>
              </a:buClr>
              <a:buSzPts val="2000"/>
              <a:buFont typeface="Arial"/>
              <a:buNone/>
            </a:pPr>
            <a:r>
              <a:rPr b="1" i="0" lang="en-US" sz="2000" u="none" cap="none" strike="noStrike">
                <a:solidFill>
                  <a:srgbClr val="FF0000"/>
                </a:solidFill>
                <a:latin typeface="Roboto"/>
                <a:ea typeface="Roboto"/>
                <a:cs typeface="Roboto"/>
                <a:sym typeface="Roboto"/>
              </a:rPr>
              <a:t>Nutrition and Transition towards Sustainable Food Systems</a:t>
            </a:r>
            <a:endParaRPr b="0" i="0" sz="1400" u="none" cap="none" strike="noStrike">
              <a:solidFill>
                <a:srgbClr val="FF0000"/>
              </a:solidFill>
              <a:latin typeface="Roboto"/>
              <a:ea typeface="Roboto"/>
              <a:cs typeface="Roboto"/>
              <a:sym typeface="Roboto"/>
            </a:endParaRPr>
          </a:p>
          <a:p>
            <a:pPr indent="0" lvl="0" marL="0" marR="0" rtl="0" algn="r">
              <a:lnSpc>
                <a:spcPct val="100000"/>
              </a:lnSpc>
              <a:spcBef>
                <a:spcPts val="400"/>
              </a:spcBef>
              <a:spcAft>
                <a:spcPts val="0"/>
              </a:spcAft>
              <a:buClr>
                <a:srgbClr val="000000"/>
              </a:buClr>
              <a:buSzPts val="2000"/>
              <a:buFont typeface="Arial"/>
              <a:buNone/>
            </a:pPr>
            <a:r>
              <a:rPr b="1" i="0" lang="en-US" sz="2000" u="sng" cap="none" strike="noStrike">
                <a:solidFill>
                  <a:srgbClr val="FF0000"/>
                </a:solidFill>
                <a:latin typeface="Roboto"/>
                <a:ea typeface="Roboto"/>
                <a:cs typeface="Roboto"/>
                <a:sym typeface="Roboto"/>
              </a:rPr>
              <a:t>Financing for Nutrition</a:t>
            </a:r>
            <a:endParaRPr b="1" i="0" sz="1400" u="sng" cap="none" strike="noStrike">
              <a:solidFill>
                <a:srgbClr val="FF0000"/>
              </a:solidFill>
              <a:latin typeface="Roboto"/>
              <a:ea typeface="Roboto"/>
              <a:cs typeface="Roboto"/>
              <a:sym typeface="Roboto"/>
            </a:endParaRPr>
          </a:p>
          <a:p>
            <a:pPr indent="0" lvl="0" marL="0" marR="0" rtl="0" algn="r">
              <a:lnSpc>
                <a:spcPct val="100000"/>
              </a:lnSpc>
              <a:spcBef>
                <a:spcPts val="400"/>
              </a:spcBef>
              <a:spcAft>
                <a:spcPts val="0"/>
              </a:spcAft>
              <a:buClr>
                <a:srgbClr val="000000"/>
              </a:buClr>
              <a:buSzPts val="2000"/>
              <a:buFont typeface="Arial"/>
              <a:buNone/>
            </a:pPr>
            <a:r>
              <a:rPr b="1" i="0" lang="en-US" sz="2000" u="none" cap="none" strike="noStrike">
                <a:solidFill>
                  <a:srgbClr val="000000"/>
                </a:solidFill>
                <a:latin typeface="Roboto"/>
                <a:ea typeface="Roboto"/>
                <a:cs typeface="Roboto"/>
                <a:sym typeface="Roboto"/>
              </a:rPr>
              <a:t>Accountability for Nutrition</a:t>
            </a:r>
            <a:endParaRPr b="0" i="0" sz="1400" u="none" cap="none" strike="noStrike">
              <a:solidFill>
                <a:srgbClr val="000000"/>
              </a:solidFill>
              <a:latin typeface="Roboto"/>
              <a:ea typeface="Roboto"/>
              <a:cs typeface="Roboto"/>
              <a:sym typeface="Roboto"/>
            </a:endParaRPr>
          </a:p>
          <a:p>
            <a:pPr indent="0" lvl="0" marL="0" marR="0" rtl="0" algn="r">
              <a:lnSpc>
                <a:spcPct val="100000"/>
              </a:lnSpc>
              <a:spcBef>
                <a:spcPts val="400"/>
              </a:spcBef>
              <a:spcAft>
                <a:spcPts val="0"/>
              </a:spcAft>
              <a:buClr>
                <a:srgbClr val="000000"/>
              </a:buClr>
              <a:buSzPts val="2000"/>
              <a:buFont typeface="Arial"/>
              <a:buNone/>
            </a:pPr>
            <a:r>
              <a:rPr b="0" i="0" lang="en-US" sz="2000" u="none" cap="none" strike="noStrike">
                <a:solidFill>
                  <a:srgbClr val="000000"/>
                </a:solidFill>
                <a:latin typeface="Roboto"/>
                <a:ea typeface="Roboto"/>
                <a:cs typeface="Roboto"/>
                <a:sym typeface="Roboto"/>
              </a:rPr>
              <a:t>Gender and Nutrition</a:t>
            </a:r>
            <a:endParaRPr b="0" i="0" sz="1400" u="none" cap="none" strike="noStrike">
              <a:solidFill>
                <a:srgbClr val="000000"/>
              </a:solidFill>
              <a:latin typeface="Roboto"/>
              <a:ea typeface="Roboto"/>
              <a:cs typeface="Roboto"/>
              <a:sym typeface="Roboto"/>
            </a:endParaRPr>
          </a:p>
          <a:p>
            <a:pPr indent="0" lvl="0" marL="0" marR="0" rtl="0" algn="r">
              <a:lnSpc>
                <a:spcPct val="100000"/>
              </a:lnSpc>
              <a:spcBef>
                <a:spcPts val="400"/>
              </a:spcBef>
              <a:spcAft>
                <a:spcPts val="0"/>
              </a:spcAft>
              <a:buClr>
                <a:srgbClr val="000000"/>
              </a:buClr>
              <a:buSzPts val="2000"/>
              <a:buFont typeface="Arial"/>
              <a:buNone/>
            </a:pPr>
            <a:r>
              <a:rPr b="1" i="0" lang="en-US" sz="2000" u="none" cap="none" strike="noStrike">
                <a:solidFill>
                  <a:srgbClr val="FF0000"/>
                </a:solidFill>
                <a:latin typeface="Roboto"/>
                <a:ea typeface="Roboto"/>
                <a:cs typeface="Roboto"/>
                <a:sym typeface="Roboto"/>
              </a:rPr>
              <a:t>Integration of Nutrition across sectors</a:t>
            </a:r>
            <a:endParaRPr b="0" i="0" sz="1400" u="none" cap="none" strike="noStrike">
              <a:solidFill>
                <a:srgbClr val="FF0000"/>
              </a:solidFill>
              <a:latin typeface="Roboto"/>
              <a:ea typeface="Roboto"/>
              <a:cs typeface="Roboto"/>
              <a:sym typeface="Roboto"/>
            </a:endParaRPr>
          </a:p>
          <a:p>
            <a:pPr indent="0" lvl="0" marL="0" marR="0" rtl="0" algn="r">
              <a:lnSpc>
                <a:spcPct val="100000"/>
              </a:lnSpc>
              <a:spcBef>
                <a:spcPts val="400"/>
              </a:spcBef>
              <a:spcAft>
                <a:spcPts val="0"/>
              </a:spcAft>
              <a:buClr>
                <a:srgbClr val="000000"/>
              </a:buClr>
              <a:buSzPts val="2000"/>
              <a:buFont typeface="Arial"/>
              <a:buNone/>
            </a:pPr>
            <a:r>
              <a:rPr b="0" i="0" lang="en-US" sz="2000" u="none" cap="none" strike="noStrike">
                <a:solidFill>
                  <a:srgbClr val="000000"/>
                </a:solidFill>
                <a:latin typeface="Roboto"/>
                <a:ea typeface="Roboto"/>
                <a:cs typeface="Roboto"/>
                <a:sym typeface="Roboto"/>
              </a:rPr>
              <a:t>Nutrition and Resilience to Crisis</a:t>
            </a:r>
            <a:endParaRPr b="0" i="0" sz="1400" u="none" cap="none" strike="noStrike">
              <a:solidFill>
                <a:srgbClr val="000000"/>
              </a:solidFill>
              <a:latin typeface="Roboto"/>
              <a:ea typeface="Roboto"/>
              <a:cs typeface="Roboto"/>
              <a:sym typeface="Roboto"/>
            </a:endParaRPr>
          </a:p>
          <a:p>
            <a:pPr indent="0" lvl="0" marL="0" marR="0" rtl="0" algn="r">
              <a:lnSpc>
                <a:spcPct val="100000"/>
              </a:lnSpc>
              <a:spcBef>
                <a:spcPts val="400"/>
              </a:spcBef>
              <a:spcAft>
                <a:spcPts val="0"/>
              </a:spcAft>
              <a:buClr>
                <a:srgbClr val="000000"/>
              </a:buClr>
              <a:buSzPts val="2000"/>
              <a:buFont typeface="Arial"/>
              <a:buNone/>
            </a:pPr>
            <a:r>
              <a:rPr b="1" i="0" lang="en-US" sz="2000" u="none" cap="none" strike="noStrike">
                <a:solidFill>
                  <a:srgbClr val="000000"/>
                </a:solidFill>
                <a:latin typeface="Roboto"/>
                <a:ea typeface="Roboto"/>
                <a:cs typeface="Roboto"/>
                <a:sym typeface="Roboto"/>
              </a:rPr>
              <a:t>Governance for Nutrition</a:t>
            </a:r>
            <a:endParaRPr b="0" i="0" sz="1400" u="none" cap="none" strike="noStrike">
              <a:solidFill>
                <a:srgbClr val="000000"/>
              </a:solidFill>
              <a:latin typeface="Roboto"/>
              <a:ea typeface="Roboto"/>
              <a:cs typeface="Roboto"/>
              <a:sym typeface="Roboto"/>
            </a:endParaRPr>
          </a:p>
          <a:p>
            <a:pPr indent="0" lvl="0" marL="0" marR="0" rtl="0" algn="r">
              <a:lnSpc>
                <a:spcPct val="100000"/>
              </a:lnSpc>
              <a:spcBef>
                <a:spcPts val="400"/>
              </a:spcBef>
              <a:spcAft>
                <a:spcPts val="0"/>
              </a:spcAft>
              <a:buClr>
                <a:srgbClr val="000000"/>
              </a:buClr>
              <a:buSzPts val="2000"/>
              <a:buFont typeface="Arial"/>
              <a:buNone/>
            </a:pPr>
            <a:r>
              <a:rPr b="0" i="0" lang="en-US" sz="2000" u="none" cap="none" strike="noStrike">
                <a:solidFill>
                  <a:srgbClr val="000000"/>
                </a:solidFill>
                <a:latin typeface="Roboto"/>
                <a:ea typeface="Roboto"/>
                <a:cs typeface="Roboto"/>
                <a:sym typeface="Roboto"/>
              </a:rPr>
              <a:t>Nutrition and Climate Change</a:t>
            </a:r>
            <a:endParaRPr b="0" i="0" sz="1400" u="none" cap="none" strike="noStrike">
              <a:solidFill>
                <a:srgbClr val="000000"/>
              </a:solidFill>
              <a:latin typeface="Roboto"/>
              <a:ea typeface="Roboto"/>
              <a:cs typeface="Roboto"/>
              <a:sym typeface="Roboto"/>
            </a:endParaRPr>
          </a:p>
          <a:p>
            <a:pPr indent="0" lvl="0" marL="0" marR="0" rtl="0" algn="r">
              <a:lnSpc>
                <a:spcPct val="100000"/>
              </a:lnSpc>
              <a:spcBef>
                <a:spcPts val="400"/>
              </a:spcBef>
              <a:spcAft>
                <a:spcPts val="0"/>
              </a:spcAft>
              <a:buClr>
                <a:srgbClr val="000000"/>
              </a:buClr>
              <a:buSzPts val="2000"/>
              <a:buFont typeface="Arial"/>
              <a:buNone/>
            </a:pPr>
            <a:r>
              <a:rPr b="0" i="0" lang="en-US" sz="2000" u="none" cap="none" strike="noStrike">
                <a:solidFill>
                  <a:srgbClr val="000000"/>
                </a:solidFill>
                <a:latin typeface="Roboto"/>
                <a:ea typeface="Roboto"/>
                <a:cs typeface="Roboto"/>
                <a:sym typeface="Roboto"/>
              </a:rPr>
              <a:t>Innovation for Nutrition</a:t>
            </a:r>
            <a:endParaRPr b="0" i="0" sz="1400" u="none" cap="none" strike="noStrike">
              <a:solidFill>
                <a:srgbClr val="000000"/>
              </a:solidFill>
              <a:latin typeface="Roboto"/>
              <a:ea typeface="Roboto"/>
              <a:cs typeface="Roboto"/>
              <a:sym typeface="Roboto"/>
            </a:endParaRPr>
          </a:p>
          <a:p>
            <a:pPr indent="0" lvl="0" marL="0" marR="0" rtl="0" algn="r">
              <a:lnSpc>
                <a:spcPct val="100000"/>
              </a:lnSpc>
              <a:spcBef>
                <a:spcPts val="400"/>
              </a:spcBef>
              <a:spcAft>
                <a:spcPts val="0"/>
              </a:spcAft>
              <a:buClr>
                <a:srgbClr val="000000"/>
              </a:buClr>
              <a:buSzPts val="2000"/>
              <a:buFont typeface="Arial"/>
              <a:buNone/>
            </a:pPr>
            <a:r>
              <a:rPr b="0" i="0" lang="en-US" sz="2000" u="none" cap="none" strike="noStrike">
                <a:solidFill>
                  <a:srgbClr val="000000"/>
                </a:solidFill>
                <a:latin typeface="Roboto"/>
                <a:ea typeface="Roboto"/>
                <a:cs typeface="Roboto"/>
                <a:sym typeface="Roboto"/>
              </a:rPr>
              <a:t>Research, Monitoring, Evaluation and Learning for Nutrition</a:t>
            </a:r>
            <a:endParaRPr b="0" i="0" sz="1400" u="none" cap="none" strike="noStrike">
              <a:solidFill>
                <a:srgbClr val="000000"/>
              </a:solidFill>
              <a:latin typeface="Roboto"/>
              <a:ea typeface="Roboto"/>
              <a:cs typeface="Roboto"/>
              <a:sym typeface="Roboto"/>
            </a:endParaRPr>
          </a:p>
          <a:p>
            <a:pPr indent="0" lvl="0" marL="0" marR="0" rtl="0" algn="r">
              <a:lnSpc>
                <a:spcPct val="100000"/>
              </a:lnSpc>
              <a:spcBef>
                <a:spcPts val="400"/>
              </a:spcBef>
              <a:spcAft>
                <a:spcPts val="0"/>
              </a:spcAft>
              <a:buClr>
                <a:srgbClr val="000000"/>
              </a:buClr>
              <a:buSzPts val="2000"/>
              <a:buFont typeface="Arial"/>
              <a:buNone/>
            </a:pPr>
            <a:r>
              <a:rPr b="0" i="0" lang="en-US" sz="2000" u="none" cap="none" strike="noStrike">
                <a:solidFill>
                  <a:srgbClr val="000000"/>
                </a:solidFill>
                <a:latin typeface="Roboto"/>
                <a:ea typeface="Roboto"/>
                <a:cs typeface="Roboto"/>
                <a:sym typeface="Roboto"/>
              </a:rPr>
              <a:t>Multi Stakeholder Partnerships for Nutrition</a:t>
            </a:r>
            <a:endParaRPr b="0" i="0" sz="1400" u="none" cap="none" strike="noStrike">
              <a:solidFill>
                <a:srgbClr val="000000"/>
              </a:solidFill>
              <a:latin typeface="Roboto"/>
              <a:ea typeface="Roboto"/>
              <a:cs typeface="Roboto"/>
              <a:sym typeface="Roboto"/>
            </a:endParaRPr>
          </a:p>
          <a:p>
            <a:pPr indent="0" lvl="0" marL="0" marR="0" rtl="0" algn="r">
              <a:lnSpc>
                <a:spcPct val="100000"/>
              </a:lnSpc>
              <a:spcBef>
                <a:spcPts val="400"/>
              </a:spcBef>
              <a:spcAft>
                <a:spcPts val="0"/>
              </a:spcAft>
              <a:buClr>
                <a:srgbClr val="000000"/>
              </a:buClr>
              <a:buSzPts val="2000"/>
              <a:buFont typeface="Arial"/>
              <a:buNone/>
            </a:pPr>
            <a:r>
              <a:rPr b="0" i="0" lang="en-US" sz="2000" u="none" cap="none" strike="noStrike">
                <a:solidFill>
                  <a:srgbClr val="000000"/>
                </a:solidFill>
                <a:latin typeface="Roboto"/>
                <a:ea typeface="Roboto"/>
                <a:cs typeface="Roboto"/>
                <a:sym typeface="Roboto"/>
              </a:rPr>
              <a:t>Other (Local solutions for sustainability)</a:t>
            </a:r>
            <a:endParaRPr b="0" i="0" sz="1400" u="none" cap="none" strike="noStrike">
              <a:solidFill>
                <a:srgbClr val="000000"/>
              </a:solidFill>
              <a:latin typeface="Roboto"/>
              <a:ea typeface="Roboto"/>
              <a:cs typeface="Roboto"/>
              <a:sym typeface="Roboto"/>
            </a:endParaRPr>
          </a:p>
          <a:p>
            <a:pPr indent="0" lvl="0" marL="0" marR="0" rtl="0" algn="r">
              <a:lnSpc>
                <a:spcPct val="100000"/>
              </a:lnSpc>
              <a:spcBef>
                <a:spcPts val="400"/>
              </a:spcBef>
              <a:spcAft>
                <a:spcPts val="0"/>
              </a:spcAft>
              <a:buClr>
                <a:srgbClr val="000000"/>
              </a:buClr>
              <a:buSzPts val="2000"/>
              <a:buFont typeface="Arial"/>
              <a:buNone/>
            </a:pPr>
            <a:r>
              <a:rPr b="0" i="0" lang="en-US" sz="2000" u="none" cap="none" strike="noStrike">
                <a:solidFill>
                  <a:srgbClr val="000000"/>
                </a:solidFill>
                <a:latin typeface="Roboto"/>
                <a:ea typeface="Roboto"/>
                <a:cs typeface="Roboto"/>
                <a:sym typeface="Roboto"/>
              </a:rPr>
              <a:t>Other (Merge integration and multi-stakeholder partnerships)</a:t>
            </a:r>
            <a:endParaRPr b="0" i="0" sz="1400" u="none" cap="none" strike="noStrike">
              <a:solidFill>
                <a:srgbClr val="000000"/>
              </a:solidFill>
              <a:latin typeface="Roboto"/>
              <a:ea typeface="Roboto"/>
              <a:cs typeface="Roboto"/>
              <a:sym typeface="Roboto"/>
            </a:endParaRPr>
          </a:p>
          <a:p>
            <a:pPr indent="0" lvl="0" marL="0" marR="0" rtl="0" algn="r">
              <a:lnSpc>
                <a:spcPct val="100000"/>
              </a:lnSpc>
              <a:spcBef>
                <a:spcPts val="400"/>
              </a:spcBef>
              <a:spcAft>
                <a:spcPts val="0"/>
              </a:spcAft>
              <a:buClr>
                <a:srgbClr val="000000"/>
              </a:buClr>
              <a:buSzPts val="2000"/>
              <a:buFont typeface="Arial"/>
              <a:buNone/>
            </a:pPr>
            <a:r>
              <a:rPr b="0" i="0" lang="en-US" sz="2000" u="none" cap="none" strike="noStrike">
                <a:solidFill>
                  <a:srgbClr val="000000"/>
                </a:solidFill>
                <a:latin typeface="Roboto"/>
                <a:ea typeface="Roboto"/>
                <a:cs typeface="Roboto"/>
                <a:sym typeface="Roboto"/>
              </a:rPr>
              <a:t>Other (National policies, guidance and laws for better nutrition)</a:t>
            </a:r>
            <a:endParaRPr b="0" i="0" sz="1400" u="none" cap="none" strike="noStrike">
              <a:solidFill>
                <a:srgbClr val="000000"/>
              </a:solidFill>
              <a:latin typeface="Roboto"/>
              <a:ea typeface="Roboto"/>
              <a:cs typeface="Roboto"/>
              <a:sym typeface="Roboto"/>
            </a:endParaRPr>
          </a:p>
          <a:p>
            <a:pPr indent="0" lvl="0" marL="0" marR="0" rtl="0" algn="r">
              <a:lnSpc>
                <a:spcPct val="100000"/>
              </a:lnSpc>
              <a:spcBef>
                <a:spcPts val="400"/>
              </a:spcBef>
              <a:spcAft>
                <a:spcPts val="0"/>
              </a:spcAft>
              <a:buClr>
                <a:srgbClr val="000000"/>
              </a:buClr>
              <a:buSzPts val="2000"/>
              <a:buFont typeface="Arial"/>
              <a:buNone/>
            </a:pPr>
            <a:r>
              <a:rPr b="0" i="0" lang="en-US" sz="2000" u="none" cap="none" strike="noStrike">
                <a:solidFill>
                  <a:srgbClr val="000000"/>
                </a:solidFill>
                <a:latin typeface="Roboto"/>
                <a:ea typeface="Roboto"/>
                <a:cs typeface="Roboto"/>
                <a:sym typeface="Roboto"/>
              </a:rPr>
              <a:t>Other (Nutrition and Migration)</a:t>
            </a:r>
            <a:endParaRPr b="0" i="0" sz="1400" u="none" cap="none" strike="noStrike">
              <a:solidFill>
                <a:srgbClr val="000000"/>
              </a:solidFill>
              <a:latin typeface="Roboto"/>
              <a:ea typeface="Roboto"/>
              <a:cs typeface="Roboto"/>
              <a:sym typeface="Roboto"/>
            </a:endParaRPr>
          </a:p>
          <a:p>
            <a:pPr indent="0" lvl="0" marL="0" marR="0" rtl="0" algn="r">
              <a:lnSpc>
                <a:spcPct val="100000"/>
              </a:lnSpc>
              <a:spcBef>
                <a:spcPts val="400"/>
              </a:spcBef>
              <a:spcAft>
                <a:spcPts val="0"/>
              </a:spcAft>
              <a:buClr>
                <a:srgbClr val="000000"/>
              </a:buClr>
              <a:buSzPts val="2000"/>
              <a:buFont typeface="Arial"/>
              <a:buNone/>
            </a:pPr>
            <a:r>
              <a:rPr b="0" i="0" lang="en-US" sz="2000" u="none" cap="none" strike="noStrike">
                <a:solidFill>
                  <a:srgbClr val="000000"/>
                </a:solidFill>
                <a:latin typeface="Roboto"/>
                <a:ea typeface="Roboto"/>
                <a:cs typeface="Roboto"/>
                <a:sym typeface="Roboto"/>
              </a:rPr>
              <a:t>Other (Private sector for Nutrition) </a:t>
            </a:r>
            <a:endParaRPr b="0" i="0" sz="1400" u="none" cap="none" strike="noStrike">
              <a:solidFill>
                <a:srgbClr val="000000"/>
              </a:solidFill>
              <a:latin typeface="Roboto"/>
              <a:ea typeface="Roboto"/>
              <a:cs typeface="Roboto"/>
              <a:sym typeface="Roboto"/>
            </a:endParaRPr>
          </a:p>
        </p:txBody>
      </p:sp>
      <p:sp>
        <p:nvSpPr>
          <p:cNvPr id="221" name="Google Shape;221;g36869e96625_0_15"/>
          <p:cNvSpPr txBox="1"/>
          <p:nvPr/>
        </p:nvSpPr>
        <p:spPr>
          <a:xfrm>
            <a:off x="17281133" y="4851400"/>
            <a:ext cx="11514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595959"/>
                </a:solidFill>
                <a:latin typeface="Calibri"/>
                <a:ea typeface="Calibri"/>
                <a:cs typeface="Calibri"/>
                <a:sym typeface="Calibri"/>
              </a:rPr>
              <a:t>(83,3%)</a:t>
            </a:r>
            <a:endParaRPr b="0" i="0" sz="1400" u="none" cap="none" strike="noStrike">
              <a:solidFill>
                <a:srgbClr val="000000"/>
              </a:solidFill>
              <a:latin typeface="Arial"/>
              <a:ea typeface="Arial"/>
              <a:cs typeface="Arial"/>
              <a:sym typeface="Arial"/>
            </a:endParaRPr>
          </a:p>
        </p:txBody>
      </p:sp>
      <p:sp>
        <p:nvSpPr>
          <p:cNvPr id="222" name="Google Shape;222;g36869e96625_0_15"/>
          <p:cNvSpPr txBox="1"/>
          <p:nvPr/>
        </p:nvSpPr>
        <p:spPr>
          <a:xfrm>
            <a:off x="774805" y="378380"/>
            <a:ext cx="14071500" cy="954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rgbClr val="31859B"/>
                </a:solidFill>
                <a:latin typeface="Roboto"/>
                <a:ea typeface="Roboto"/>
                <a:cs typeface="Roboto"/>
                <a:sym typeface="Roboto"/>
                <a:extLst>
                  <a:ext uri="http://customooxmlschemas.google.com/">
                    <go:slidesCustomData xmlns:go="http://customooxmlschemas.google.com/" textRoundtripDataId="11"/>
                  </a:ext>
                </a:extLst>
              </a:rPr>
              <a:t>Responses to the question in the survey “What thematic areas would you recommend for the next Summit (up to six choices possible, please select the top priority themes)”</a:t>
            </a:r>
            <a:endParaRPr b="1" i="0" sz="1400" u="none" cap="none" strike="noStrike">
              <a:solidFill>
                <a:srgbClr val="31859B"/>
              </a:solidFill>
              <a:latin typeface="Roboto"/>
              <a:ea typeface="Roboto"/>
              <a:cs typeface="Roboto"/>
              <a:sym typeface="Roboto"/>
            </a:endParaRPr>
          </a:p>
        </p:txBody>
      </p:sp>
      <p:sp>
        <p:nvSpPr>
          <p:cNvPr id="223" name="Google Shape;223;g36869e96625_0_15"/>
          <p:cNvSpPr txBox="1"/>
          <p:nvPr/>
        </p:nvSpPr>
        <p:spPr>
          <a:xfrm>
            <a:off x="8263467" y="9889202"/>
            <a:ext cx="8263500" cy="4002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Roboto"/>
                <a:ea typeface="Roboto"/>
                <a:cs typeface="Roboto"/>
                <a:sym typeface="Roboto"/>
              </a:rPr>
              <a:t>(Top 6 responses in bold / Top 3 in red)</a:t>
            </a:r>
            <a:endParaRPr b="0" i="0" sz="2000" u="none" cap="none" strike="noStrike">
              <a:solidFill>
                <a:srgbClr val="000000"/>
              </a:solidFill>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pic>
        <p:nvPicPr>
          <p:cNvPr id="228" name="Google Shape;228;p38"/>
          <p:cNvPicPr preferRelativeResize="0"/>
          <p:nvPr/>
        </p:nvPicPr>
        <p:blipFill rotWithShape="1">
          <a:blip r:embed="rId3">
            <a:alphaModFix/>
          </a:blip>
          <a:srcRect b="0" l="0" r="0" t="0"/>
          <a:stretch/>
        </p:blipFill>
        <p:spPr>
          <a:xfrm>
            <a:off x="15762443" y="8873376"/>
            <a:ext cx="2525557" cy="1422626"/>
          </a:xfrm>
          <a:prstGeom prst="rect">
            <a:avLst/>
          </a:prstGeom>
          <a:noFill/>
          <a:ln>
            <a:noFill/>
          </a:ln>
        </p:spPr>
      </p:pic>
      <p:sp>
        <p:nvSpPr>
          <p:cNvPr id="229" name="Google Shape;229;p38"/>
          <p:cNvSpPr/>
          <p:nvPr/>
        </p:nvSpPr>
        <p:spPr>
          <a:xfrm>
            <a:off x="836625" y="116775"/>
            <a:ext cx="16883100" cy="1072500"/>
          </a:xfrm>
          <a:prstGeom prst="wedgeRoundRectCallout">
            <a:avLst>
              <a:gd fmla="val -20833" name="adj1"/>
              <a:gd fmla="val 62500" name="adj2"/>
              <a:gd fmla="val 0" name="adj3"/>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Clr>
                <a:srgbClr val="000000"/>
              </a:buClr>
              <a:buSzPts val="2400"/>
              <a:buFont typeface="Arial"/>
              <a:buNone/>
            </a:pPr>
            <a:r>
              <a:rPr b="0" i="1" lang="en-US" sz="2400" u="none" cap="none" strike="noStrike">
                <a:solidFill>
                  <a:srgbClr val="3A88A7"/>
                </a:solidFill>
                <a:latin typeface="Roboto"/>
                <a:ea typeface="Roboto"/>
                <a:cs typeface="Roboto"/>
                <a:sym typeface="Roboto"/>
              </a:rPr>
              <a:t>Despite the time pressures and incredibly challenging political context, the Summit achieved its goals in terms of mobilizing diverse commitments exceeding Tokyo. Elevating this to Presidential level was an incredible outcome and achievement.</a:t>
            </a:r>
            <a:endParaRPr b="0" i="0" sz="2400" u="none" cap="none" strike="noStrike">
              <a:solidFill>
                <a:srgbClr val="3A88A7"/>
              </a:solidFill>
              <a:latin typeface="Roboto"/>
              <a:ea typeface="Roboto"/>
              <a:cs typeface="Roboto"/>
              <a:sym typeface="Roboto"/>
            </a:endParaRPr>
          </a:p>
        </p:txBody>
      </p:sp>
      <p:sp>
        <p:nvSpPr>
          <p:cNvPr id="230" name="Google Shape;230;p38"/>
          <p:cNvSpPr/>
          <p:nvPr/>
        </p:nvSpPr>
        <p:spPr>
          <a:xfrm>
            <a:off x="836625" y="8970525"/>
            <a:ext cx="10158600" cy="1072500"/>
          </a:xfrm>
          <a:prstGeom prst="wedgeRoundRectCallout">
            <a:avLst>
              <a:gd fmla="val -20833" name="adj1"/>
              <a:gd fmla="val 62500" name="adj2"/>
              <a:gd fmla="val 0" name="adj3"/>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Clr>
                <a:srgbClr val="000000"/>
              </a:buClr>
              <a:buSzPts val="2400"/>
              <a:buFont typeface="Arial"/>
              <a:buNone/>
            </a:pPr>
            <a:r>
              <a:rPr b="0" i="1" lang="en-US" sz="2400" u="none" cap="none" strike="noStrike">
                <a:solidFill>
                  <a:srgbClr val="3A88A7"/>
                </a:solidFill>
                <a:latin typeface="Roboto"/>
                <a:ea typeface="Roboto"/>
                <a:cs typeface="Roboto"/>
                <a:sym typeface="Roboto"/>
              </a:rPr>
              <a:t>Having the CSO Pavilion was crucial for hearing the different perspectives, collaborations, evolution of the nutrition sector over time.</a:t>
            </a:r>
            <a:endParaRPr b="0" i="0" sz="2400" u="none" cap="none" strike="noStrike">
              <a:solidFill>
                <a:srgbClr val="3A88A7"/>
              </a:solidFill>
              <a:latin typeface="Roboto"/>
              <a:ea typeface="Roboto"/>
              <a:cs typeface="Roboto"/>
              <a:sym typeface="Roboto"/>
            </a:endParaRPr>
          </a:p>
        </p:txBody>
      </p:sp>
      <p:sp>
        <p:nvSpPr>
          <p:cNvPr id="231" name="Google Shape;231;p38"/>
          <p:cNvSpPr/>
          <p:nvPr/>
        </p:nvSpPr>
        <p:spPr>
          <a:xfrm>
            <a:off x="836625" y="5365275"/>
            <a:ext cx="12978000" cy="572400"/>
          </a:xfrm>
          <a:prstGeom prst="wedgeRoundRectCallout">
            <a:avLst>
              <a:gd fmla="val -20833" name="adj1"/>
              <a:gd fmla="val 62500" name="adj2"/>
              <a:gd fmla="val 0" name="adj3"/>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15000"/>
              </a:lnSpc>
              <a:spcBef>
                <a:spcPts val="0"/>
              </a:spcBef>
              <a:spcAft>
                <a:spcPts val="0"/>
              </a:spcAft>
              <a:buClr>
                <a:srgbClr val="000000"/>
              </a:buClr>
              <a:buSzPts val="2400"/>
              <a:buFont typeface="Arial"/>
              <a:buNone/>
            </a:pPr>
            <a:r>
              <a:rPr b="0" i="1" lang="en-US" sz="2400" u="none" cap="none" strike="noStrike">
                <a:solidFill>
                  <a:srgbClr val="3A88A7"/>
                </a:solidFill>
                <a:latin typeface="Roboto"/>
                <a:ea typeface="Roboto"/>
                <a:cs typeface="Roboto"/>
                <a:sym typeface="Roboto"/>
              </a:rPr>
              <a:t>There is a sustained commitment for improved nutrition at global community and member states</a:t>
            </a:r>
            <a:endParaRPr b="0" i="1" sz="2400" u="none" cap="none" strike="noStrike">
              <a:solidFill>
                <a:srgbClr val="3A88A7"/>
              </a:solidFill>
              <a:latin typeface="Roboto"/>
              <a:ea typeface="Roboto"/>
              <a:cs typeface="Roboto"/>
              <a:sym typeface="Roboto"/>
            </a:endParaRPr>
          </a:p>
        </p:txBody>
      </p:sp>
      <p:grpSp>
        <p:nvGrpSpPr>
          <p:cNvPr id="232" name="Google Shape;232;p38"/>
          <p:cNvGrpSpPr/>
          <p:nvPr/>
        </p:nvGrpSpPr>
        <p:grpSpPr>
          <a:xfrm rot="5400000">
            <a:off x="-4825961" y="4763330"/>
            <a:ext cx="10397416" cy="745356"/>
            <a:chOff x="0" y="201387"/>
            <a:chExt cx="4274726" cy="2053321"/>
          </a:xfrm>
        </p:grpSpPr>
        <p:sp>
          <p:nvSpPr>
            <p:cNvPr id="233" name="Google Shape;233;p38"/>
            <p:cNvSpPr/>
            <p:nvPr/>
          </p:nvSpPr>
          <p:spPr>
            <a:xfrm>
              <a:off x="0" y="201387"/>
              <a:ext cx="4274726" cy="2051801"/>
            </a:xfrm>
            <a:custGeom>
              <a:rect b="b" l="l" r="r" t="t"/>
              <a:pathLst>
                <a:path extrusionOk="0" h="2254726" w="4274726">
                  <a:moveTo>
                    <a:pt x="0" y="0"/>
                  </a:moveTo>
                  <a:lnTo>
                    <a:pt x="4274726" y="0"/>
                  </a:lnTo>
                  <a:lnTo>
                    <a:pt x="4274726" y="2254726"/>
                  </a:lnTo>
                  <a:lnTo>
                    <a:pt x="0" y="2254726"/>
                  </a:lnTo>
                  <a:close/>
                </a:path>
              </a:pathLst>
            </a:custGeom>
            <a:gradFill>
              <a:gsLst>
                <a:gs pos="0">
                  <a:srgbClr val="7DC3D6"/>
                </a:gs>
                <a:gs pos="100000">
                  <a:srgbClr val="398397"/>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38"/>
            <p:cNvSpPr txBox="1"/>
            <p:nvPr/>
          </p:nvSpPr>
          <p:spPr>
            <a:xfrm>
              <a:off x="0" y="598108"/>
              <a:ext cx="4274700" cy="1656600"/>
            </a:xfrm>
            <a:prstGeom prst="rect">
              <a:avLst/>
            </a:prstGeom>
            <a:solidFill>
              <a:srgbClr val="3A88A7"/>
            </a:solid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35" name="Google Shape;235;p38"/>
          <p:cNvSpPr/>
          <p:nvPr/>
        </p:nvSpPr>
        <p:spPr>
          <a:xfrm flipH="1">
            <a:off x="3273925" y="6177300"/>
            <a:ext cx="14954400" cy="572400"/>
          </a:xfrm>
          <a:prstGeom prst="wedgeRoundRectCallout">
            <a:avLst>
              <a:gd fmla="val -20833" name="adj1"/>
              <a:gd fmla="val 62500" name="adj2"/>
              <a:gd fmla="val 0" name="adj3"/>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15000"/>
              </a:lnSpc>
              <a:spcBef>
                <a:spcPts val="0"/>
              </a:spcBef>
              <a:spcAft>
                <a:spcPts val="0"/>
              </a:spcAft>
              <a:buClr>
                <a:srgbClr val="000000"/>
              </a:buClr>
              <a:buSzPts val="2400"/>
              <a:buFont typeface="Arial"/>
              <a:buNone/>
            </a:pPr>
            <a:r>
              <a:rPr b="0" i="1" lang="en-US" sz="2400" u="none" cap="none" strike="noStrike">
                <a:solidFill>
                  <a:srgbClr val="3A88A7"/>
                </a:solidFill>
                <a:latin typeface="Roboto"/>
                <a:ea typeface="Roboto"/>
                <a:cs typeface="Roboto"/>
                <a:sym typeface="Roboto"/>
              </a:rPr>
              <a:t>Although very hard to do, an effort needs to be made to match donor/funding pledges, with country level needs.</a:t>
            </a:r>
            <a:endParaRPr b="0" i="1" sz="1400" u="none" cap="none" strike="noStrike">
              <a:solidFill>
                <a:srgbClr val="000000"/>
              </a:solidFill>
              <a:latin typeface="Arial"/>
              <a:ea typeface="Arial"/>
              <a:cs typeface="Arial"/>
              <a:sym typeface="Arial"/>
            </a:endParaRPr>
          </a:p>
        </p:txBody>
      </p:sp>
      <p:sp>
        <p:nvSpPr>
          <p:cNvPr id="236" name="Google Shape;236;p38"/>
          <p:cNvSpPr/>
          <p:nvPr/>
        </p:nvSpPr>
        <p:spPr>
          <a:xfrm>
            <a:off x="836625" y="2741025"/>
            <a:ext cx="12978000" cy="1072500"/>
          </a:xfrm>
          <a:prstGeom prst="wedgeRoundRectCallout">
            <a:avLst>
              <a:gd fmla="val -20833" name="adj1"/>
              <a:gd fmla="val 62500" name="adj2"/>
              <a:gd fmla="val 0" name="adj3"/>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Clr>
                <a:srgbClr val="000000"/>
              </a:buClr>
              <a:buSzPts val="2400"/>
              <a:buFont typeface="Arial"/>
              <a:buNone/>
            </a:pPr>
            <a:r>
              <a:rPr b="0" i="1" lang="en-US" sz="2400" u="none" cap="none" strike="noStrike">
                <a:solidFill>
                  <a:srgbClr val="3A88A7"/>
                </a:solidFill>
                <a:latin typeface="Roboto"/>
                <a:ea typeface="Roboto"/>
                <a:cs typeface="Roboto"/>
                <a:sym typeface="Roboto"/>
              </a:rPr>
              <a:t>Great energy when stakeholders meet in-person, despite difficult conversations and current funding environment. Important for nutrition to be in the agenda, as a cross-cutting topic as well.</a:t>
            </a:r>
            <a:endParaRPr b="0" i="0" sz="2400" u="none" cap="none" strike="noStrike">
              <a:solidFill>
                <a:srgbClr val="3A88A7"/>
              </a:solidFill>
              <a:latin typeface="Roboto"/>
              <a:ea typeface="Roboto"/>
              <a:cs typeface="Roboto"/>
              <a:sym typeface="Roboto"/>
            </a:endParaRPr>
          </a:p>
        </p:txBody>
      </p:sp>
      <p:sp>
        <p:nvSpPr>
          <p:cNvPr id="237" name="Google Shape;237;p38"/>
          <p:cNvSpPr/>
          <p:nvPr/>
        </p:nvSpPr>
        <p:spPr>
          <a:xfrm flipH="1">
            <a:off x="1217425" y="1428900"/>
            <a:ext cx="17010900" cy="1072500"/>
          </a:xfrm>
          <a:prstGeom prst="wedgeRoundRectCallout">
            <a:avLst>
              <a:gd fmla="val -20833" name="adj1"/>
              <a:gd fmla="val 62500" name="adj2"/>
              <a:gd fmla="val 0" name="adj3"/>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15000"/>
              </a:lnSpc>
              <a:spcBef>
                <a:spcPts val="0"/>
              </a:spcBef>
              <a:spcAft>
                <a:spcPts val="0"/>
              </a:spcAft>
              <a:buClr>
                <a:srgbClr val="000000"/>
              </a:buClr>
              <a:buSzPts val="2400"/>
              <a:buFont typeface="Arial"/>
              <a:buNone/>
            </a:pPr>
            <a:r>
              <a:rPr b="0" i="1" lang="en-US" sz="2400" u="none" cap="none" strike="noStrike">
                <a:solidFill>
                  <a:srgbClr val="3A88A7"/>
                </a:solidFill>
                <a:latin typeface="Roboto"/>
                <a:ea typeface="Roboto"/>
                <a:cs typeface="Roboto"/>
                <a:sym typeface="Roboto"/>
              </a:rPr>
              <a:t>There is huge value in bringing together the political and technical aspects of nutrition. While there are regular meetings of nutrition scientists and programme directors, such a high-level engagement at Ministerial level is rare and extremely important.</a:t>
            </a:r>
            <a:endParaRPr b="0" i="1" sz="1400" u="none" cap="none" strike="noStrike">
              <a:solidFill>
                <a:srgbClr val="000000"/>
              </a:solidFill>
              <a:latin typeface="Arial"/>
              <a:ea typeface="Arial"/>
              <a:cs typeface="Arial"/>
              <a:sym typeface="Arial"/>
            </a:endParaRPr>
          </a:p>
        </p:txBody>
      </p:sp>
      <p:sp>
        <p:nvSpPr>
          <p:cNvPr id="238" name="Google Shape;238;p38"/>
          <p:cNvSpPr/>
          <p:nvPr/>
        </p:nvSpPr>
        <p:spPr>
          <a:xfrm flipH="1">
            <a:off x="2651125" y="4053150"/>
            <a:ext cx="15577200" cy="1072500"/>
          </a:xfrm>
          <a:prstGeom prst="wedgeRoundRectCallout">
            <a:avLst>
              <a:gd fmla="val -20833" name="adj1"/>
              <a:gd fmla="val 62500" name="adj2"/>
              <a:gd fmla="val 0" name="adj3"/>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Clr>
                <a:srgbClr val="000000"/>
              </a:buClr>
              <a:buSzPts val="2400"/>
              <a:buFont typeface="Arial"/>
              <a:buNone/>
            </a:pPr>
            <a:r>
              <a:rPr b="0" i="1" lang="en-US" sz="2400" u="none" cap="none" strike="noStrike">
                <a:solidFill>
                  <a:srgbClr val="3A88A7"/>
                </a:solidFill>
                <a:latin typeface="Roboto"/>
                <a:ea typeface="Roboto"/>
                <a:cs typeface="Roboto"/>
                <a:sym typeface="Roboto"/>
              </a:rPr>
              <a:t>Despite the current situation and scarcity of resources, there has been an increase in the financial commitments made to tackle malnutrition which reflects increased attention to nutrition as a cross-cutting priority area. </a:t>
            </a:r>
            <a:endParaRPr b="0" i="0" sz="2400" u="none" cap="none" strike="noStrike">
              <a:solidFill>
                <a:srgbClr val="3A88A7"/>
              </a:solidFill>
              <a:latin typeface="Roboto"/>
              <a:ea typeface="Roboto"/>
              <a:cs typeface="Roboto"/>
              <a:sym typeface="Roboto"/>
            </a:endParaRPr>
          </a:p>
        </p:txBody>
      </p:sp>
      <p:sp>
        <p:nvSpPr>
          <p:cNvPr id="239" name="Google Shape;239;p38"/>
          <p:cNvSpPr/>
          <p:nvPr/>
        </p:nvSpPr>
        <p:spPr>
          <a:xfrm flipH="1">
            <a:off x="4937275" y="8301450"/>
            <a:ext cx="13291200" cy="486600"/>
          </a:xfrm>
          <a:prstGeom prst="wedgeRoundRectCallout">
            <a:avLst>
              <a:gd fmla="val -20833" name="adj1"/>
              <a:gd fmla="val 62500" name="adj2"/>
              <a:gd fmla="val 0" name="adj3"/>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15000"/>
              </a:lnSpc>
              <a:spcBef>
                <a:spcPts val="0"/>
              </a:spcBef>
              <a:spcAft>
                <a:spcPts val="0"/>
              </a:spcAft>
              <a:buClr>
                <a:srgbClr val="000000"/>
              </a:buClr>
              <a:buSzPts val="2400"/>
              <a:buFont typeface="Arial"/>
              <a:buNone/>
            </a:pPr>
            <a:r>
              <a:rPr b="0" i="1" lang="en-US" sz="2400" u="none" cap="none" strike="noStrike">
                <a:solidFill>
                  <a:srgbClr val="3A88A7"/>
                </a:solidFill>
                <a:latin typeface="Roboto"/>
                <a:ea typeface="Roboto"/>
                <a:cs typeface="Roboto"/>
                <a:sym typeface="Roboto"/>
              </a:rPr>
              <a:t>The Declaration should be more of an inspiring call to action with clear goals for the next Summit</a:t>
            </a:r>
            <a:endParaRPr b="0" i="0" sz="1400" u="none" cap="none" strike="noStrike">
              <a:solidFill>
                <a:srgbClr val="000000"/>
              </a:solidFill>
              <a:latin typeface="Arial"/>
              <a:ea typeface="Arial"/>
              <a:cs typeface="Arial"/>
              <a:sym typeface="Arial"/>
            </a:endParaRPr>
          </a:p>
        </p:txBody>
      </p:sp>
      <p:sp>
        <p:nvSpPr>
          <p:cNvPr id="240" name="Google Shape;240;p38"/>
          <p:cNvSpPr/>
          <p:nvPr/>
        </p:nvSpPr>
        <p:spPr>
          <a:xfrm>
            <a:off x="836625" y="6989325"/>
            <a:ext cx="13291200" cy="1072500"/>
          </a:xfrm>
          <a:prstGeom prst="wedgeRoundRectCallout">
            <a:avLst>
              <a:gd fmla="val -20833" name="adj1"/>
              <a:gd fmla="val 62500" name="adj2"/>
              <a:gd fmla="val 0" name="adj3"/>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15000"/>
              </a:lnSpc>
              <a:spcBef>
                <a:spcPts val="0"/>
              </a:spcBef>
              <a:spcAft>
                <a:spcPts val="0"/>
              </a:spcAft>
              <a:buClr>
                <a:srgbClr val="000000"/>
              </a:buClr>
              <a:buSzPts val="2400"/>
              <a:buFont typeface="Arial"/>
              <a:buNone/>
            </a:pPr>
            <a:r>
              <a:rPr b="0" i="1" lang="en-US" sz="2400" u="none" cap="none" strike="noStrike">
                <a:solidFill>
                  <a:srgbClr val="3A88A7"/>
                </a:solidFill>
                <a:latin typeface="Roboto"/>
                <a:ea typeface="Roboto"/>
                <a:cs typeface="Roboto"/>
                <a:sym typeface="Roboto"/>
              </a:rPr>
              <a:t>The Summit itself needs to be more about announcing commitments, but more importantly about taking stock of the commitments they made at former summit and why they did not meet them</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56"/>
          <p:cNvSpPr txBox="1"/>
          <p:nvPr/>
        </p:nvSpPr>
        <p:spPr>
          <a:xfrm>
            <a:off x="842961" y="291859"/>
            <a:ext cx="14616000" cy="1015800"/>
          </a:xfrm>
          <a:prstGeom prst="rect">
            <a:avLst/>
          </a:prstGeom>
          <a:noFill/>
          <a:ln>
            <a:noFill/>
          </a:ln>
        </p:spPr>
        <p:txBody>
          <a:bodyPr anchorCtr="0" anchor="t" bIns="0" lIns="0" spcFirstLastPara="1" rIns="0" wrap="square" tIns="0">
            <a:spAutoFit/>
          </a:bodyPr>
          <a:lstStyle/>
          <a:p>
            <a:pPr indent="0" lvl="0" marL="0" marR="0" rtl="0" algn="l">
              <a:lnSpc>
                <a:spcPct val="111003"/>
              </a:lnSpc>
              <a:spcBef>
                <a:spcPts val="0"/>
              </a:spcBef>
              <a:spcAft>
                <a:spcPts val="0"/>
              </a:spcAft>
              <a:buClr>
                <a:srgbClr val="000000"/>
              </a:buClr>
              <a:buSzPts val="6600"/>
              <a:buFont typeface="Arial"/>
              <a:buNone/>
            </a:pPr>
            <a:r>
              <a:rPr b="1" lang="en-US" sz="6600">
                <a:solidFill>
                  <a:srgbClr val="CC9900"/>
                </a:solidFill>
                <a:latin typeface="Roboto"/>
                <a:ea typeface="Roboto"/>
                <a:cs typeface="Roboto"/>
                <a:sym typeface="Roboto"/>
              </a:rPr>
              <a:t>PENDING QUESTIONS</a:t>
            </a:r>
            <a:endParaRPr b="0" i="0" sz="1400" u="none" cap="none" strike="noStrike">
              <a:solidFill>
                <a:srgbClr val="CC9900"/>
              </a:solidFill>
              <a:latin typeface="Arial"/>
              <a:ea typeface="Arial"/>
              <a:cs typeface="Arial"/>
              <a:sym typeface="Arial"/>
            </a:endParaRPr>
          </a:p>
        </p:txBody>
      </p:sp>
      <p:pic>
        <p:nvPicPr>
          <p:cNvPr id="246" name="Google Shape;246;p56"/>
          <p:cNvPicPr preferRelativeResize="0"/>
          <p:nvPr/>
        </p:nvPicPr>
        <p:blipFill rotWithShape="1">
          <a:blip r:embed="rId3">
            <a:alphaModFix/>
          </a:blip>
          <a:srcRect b="0" l="0" r="0" t="0"/>
          <a:stretch/>
        </p:blipFill>
        <p:spPr>
          <a:xfrm>
            <a:off x="15357268" y="144226"/>
            <a:ext cx="2525558" cy="1422626"/>
          </a:xfrm>
          <a:prstGeom prst="rect">
            <a:avLst/>
          </a:prstGeom>
          <a:noFill/>
          <a:ln>
            <a:noFill/>
          </a:ln>
        </p:spPr>
      </p:pic>
      <p:sp>
        <p:nvSpPr>
          <p:cNvPr id="247" name="Google Shape;247;p56"/>
          <p:cNvSpPr txBox="1"/>
          <p:nvPr/>
        </p:nvSpPr>
        <p:spPr>
          <a:xfrm>
            <a:off x="429900" y="2682633"/>
            <a:ext cx="17428200" cy="6658193"/>
          </a:xfrm>
          <a:prstGeom prst="rect">
            <a:avLst/>
          </a:prstGeom>
          <a:noFill/>
          <a:ln>
            <a:noFill/>
          </a:ln>
        </p:spPr>
        <p:txBody>
          <a:bodyPr anchorCtr="0" anchor="t" bIns="45700" lIns="91425" spcFirstLastPara="1" rIns="91425" wrap="square" tIns="45700">
            <a:spAutoFit/>
          </a:bodyPr>
          <a:lstStyle/>
          <a:p>
            <a:pPr indent="-419100" lvl="0" marL="457200" marR="0" rtl="0" algn="just">
              <a:lnSpc>
                <a:spcPct val="100000"/>
              </a:lnSpc>
              <a:spcBef>
                <a:spcPts val="1200"/>
              </a:spcBef>
              <a:spcAft>
                <a:spcPts val="0"/>
              </a:spcAft>
              <a:buClr>
                <a:srgbClr val="3A88A7"/>
              </a:buClr>
              <a:buSzPts val="3000"/>
              <a:buFont typeface="Roboto"/>
              <a:buChar char="●"/>
            </a:pPr>
            <a:r>
              <a:rPr b="1" i="0" lang="en-US" sz="3000" u="none" cap="none" strike="noStrike">
                <a:solidFill>
                  <a:srgbClr val="3A88A7"/>
                </a:solidFill>
                <a:latin typeface="Roboto"/>
                <a:ea typeface="Roboto"/>
                <a:cs typeface="Roboto"/>
                <a:sym typeface="Roboto"/>
              </a:rPr>
              <a:t>Clarifying the "what's next?" to translate the momentum from Paris into tangible action and sustained accountability: </a:t>
            </a:r>
            <a:endParaRPr b="0" i="0" sz="1400" u="none" cap="none" strike="noStrike">
              <a:solidFill>
                <a:srgbClr val="000000"/>
              </a:solidFill>
              <a:latin typeface="Arial"/>
              <a:ea typeface="Arial"/>
              <a:cs typeface="Arial"/>
              <a:sym typeface="Arial"/>
            </a:endParaRPr>
          </a:p>
          <a:p>
            <a:pPr indent="-419100" lvl="6" marL="1440000" marR="0" rtl="0" algn="just">
              <a:lnSpc>
                <a:spcPct val="100000"/>
              </a:lnSpc>
              <a:spcBef>
                <a:spcPts val="1200"/>
              </a:spcBef>
              <a:spcAft>
                <a:spcPts val="0"/>
              </a:spcAft>
              <a:buClr>
                <a:srgbClr val="3A88A7"/>
              </a:buClr>
              <a:buSzPts val="3000"/>
              <a:buFont typeface="Roboto"/>
              <a:buChar char="○"/>
            </a:pPr>
            <a:r>
              <a:rPr b="0" i="0" lang="en-US" sz="3000" u="none" cap="none" strike="noStrike">
                <a:solidFill>
                  <a:srgbClr val="3A88A7"/>
                </a:solidFill>
                <a:latin typeface="Roboto"/>
                <a:ea typeface="Roboto"/>
                <a:cs typeface="Roboto"/>
                <a:sym typeface="Roboto"/>
              </a:rPr>
              <a:t>Establishing mechanisms for follow-up at country and global levels. Organizations can be tasked with continuing specific streams of work between Summits.</a:t>
            </a:r>
            <a:endParaRPr b="0" i="0" sz="1400" u="none" cap="none" strike="noStrike">
              <a:solidFill>
                <a:srgbClr val="000000"/>
              </a:solidFill>
              <a:latin typeface="Arial"/>
              <a:ea typeface="Arial"/>
              <a:cs typeface="Arial"/>
              <a:sym typeface="Arial"/>
            </a:endParaRPr>
          </a:p>
          <a:p>
            <a:pPr indent="-419100" lvl="6" marL="1440000" marR="0" rtl="0" algn="just">
              <a:lnSpc>
                <a:spcPct val="100000"/>
              </a:lnSpc>
              <a:spcBef>
                <a:spcPts val="1200"/>
              </a:spcBef>
              <a:spcAft>
                <a:spcPts val="0"/>
              </a:spcAft>
              <a:buClr>
                <a:srgbClr val="3A88A7"/>
              </a:buClr>
              <a:buSzPts val="3000"/>
              <a:buFont typeface="Roboto"/>
              <a:buChar char="○"/>
            </a:pPr>
            <a:r>
              <a:rPr b="0" i="0" lang="en-US" sz="3000" u="none" cap="none" strike="noStrike">
                <a:solidFill>
                  <a:srgbClr val="3A88A7"/>
                </a:solidFill>
                <a:latin typeface="Roboto"/>
                <a:ea typeface="Roboto"/>
                <a:cs typeface="Roboto"/>
                <a:sym typeface="Roboto"/>
              </a:rPr>
              <a:t>Matching donor pledges with country level needs.</a:t>
            </a:r>
            <a:endParaRPr b="0" i="0" sz="1400" u="none" cap="none" strike="noStrike">
              <a:solidFill>
                <a:srgbClr val="000000"/>
              </a:solidFill>
              <a:latin typeface="Arial"/>
              <a:ea typeface="Arial"/>
              <a:cs typeface="Arial"/>
              <a:sym typeface="Arial"/>
            </a:endParaRPr>
          </a:p>
          <a:p>
            <a:pPr indent="-419100" lvl="6" marL="1440000" marR="0" rtl="0" algn="just">
              <a:lnSpc>
                <a:spcPct val="100000"/>
              </a:lnSpc>
              <a:spcBef>
                <a:spcPts val="1200"/>
              </a:spcBef>
              <a:spcAft>
                <a:spcPts val="0"/>
              </a:spcAft>
              <a:buClr>
                <a:srgbClr val="3A88A7"/>
              </a:buClr>
              <a:buSzPts val="3000"/>
              <a:buFont typeface="Roboto"/>
              <a:buChar char="○"/>
            </a:pPr>
            <a:r>
              <a:rPr b="0" i="0" lang="en-US" sz="3000" u="none" cap="none" strike="noStrike">
                <a:solidFill>
                  <a:srgbClr val="3A88A7"/>
                </a:solidFill>
                <a:latin typeface="Roboto"/>
                <a:ea typeface="Roboto"/>
                <a:cs typeface="Roboto"/>
                <a:sym typeface="Roboto"/>
              </a:rPr>
              <a:t>Formalizing the process for regular progress reporting on commitments acknowledging that some countries may require technical assistance and that the NAF needs to be resourced.</a:t>
            </a:r>
            <a:endParaRPr b="0" i="0" sz="1400" u="none" cap="none" strike="noStrike">
              <a:solidFill>
                <a:srgbClr val="000000"/>
              </a:solidFill>
              <a:latin typeface="Arial"/>
              <a:ea typeface="Arial"/>
              <a:cs typeface="Arial"/>
              <a:sym typeface="Arial"/>
            </a:endParaRPr>
          </a:p>
          <a:p>
            <a:pPr indent="-419100" lvl="0" marL="457200" marR="0" rtl="0" algn="just">
              <a:lnSpc>
                <a:spcPct val="100000"/>
              </a:lnSpc>
              <a:spcBef>
                <a:spcPts val="1000"/>
              </a:spcBef>
              <a:spcAft>
                <a:spcPts val="0"/>
              </a:spcAft>
              <a:buClr>
                <a:srgbClr val="3A88A7"/>
              </a:buClr>
              <a:buSzPts val="3000"/>
              <a:buFont typeface="Roboto"/>
              <a:buChar char="●"/>
            </a:pPr>
            <a:r>
              <a:rPr b="1" i="0" lang="en-US" sz="3000" u="none" cap="none" strike="noStrike">
                <a:solidFill>
                  <a:srgbClr val="3A88A7"/>
                </a:solidFill>
                <a:latin typeface="Roboto"/>
                <a:ea typeface="Roboto"/>
                <a:cs typeface="Roboto"/>
                <a:sym typeface="Roboto"/>
              </a:rPr>
              <a:t>Reflecting on sustaining momentum between summits </a:t>
            </a:r>
            <a:r>
              <a:rPr b="0" i="0" lang="en-US" sz="3000" u="none" cap="none" strike="noStrike">
                <a:solidFill>
                  <a:srgbClr val="3A88A7"/>
                </a:solidFill>
                <a:latin typeface="Roboto"/>
                <a:ea typeface="Roboto"/>
                <a:cs typeface="Roboto"/>
                <a:sym typeface="Roboto"/>
              </a:rPr>
              <a:t>(communications, convenings/stock taking moments), including in upcoming global events.</a:t>
            </a:r>
            <a:endParaRPr b="0" i="0" sz="3000" u="none" cap="none" strike="noStrike">
              <a:solidFill>
                <a:srgbClr val="3A88A7"/>
              </a:solidFill>
              <a:latin typeface="Roboto"/>
              <a:ea typeface="Roboto"/>
              <a:cs typeface="Roboto"/>
              <a:sym typeface="Roboto"/>
            </a:endParaRPr>
          </a:p>
          <a:p>
            <a:pPr indent="-419100" lvl="0" marL="457200" marR="0" rtl="0" algn="just">
              <a:lnSpc>
                <a:spcPct val="100000"/>
              </a:lnSpc>
              <a:spcBef>
                <a:spcPts val="1200"/>
              </a:spcBef>
              <a:spcAft>
                <a:spcPts val="1000"/>
              </a:spcAft>
              <a:buClr>
                <a:srgbClr val="3A88A7"/>
              </a:buClr>
              <a:buSzPts val="3000"/>
              <a:buFont typeface="Roboto"/>
              <a:buChar char="●"/>
            </a:pPr>
            <a:r>
              <a:rPr b="1" i="0" lang="en-US" sz="3000" u="none" cap="none" strike="noStrike">
                <a:solidFill>
                  <a:srgbClr val="3A88A7"/>
                </a:solidFill>
                <a:latin typeface="Roboto"/>
                <a:ea typeface="Roboto"/>
                <a:cs typeface="Roboto"/>
                <a:sym typeface="Roboto"/>
                <a:extLst>
                  <a:ext uri="http://customooxmlschemas.google.com/">
                    <go:slidesCustomData xmlns:go="http://customooxmlschemas.google.com/" textRoundtripDataId="12"/>
                  </a:ext>
                </a:extLst>
              </a:rPr>
              <a:t>Addressing the need for leadership continuity</a:t>
            </a:r>
            <a:r>
              <a:rPr b="0" i="0" lang="en-US" sz="3000" u="none" cap="none" strike="noStrike">
                <a:solidFill>
                  <a:srgbClr val="3A88A7"/>
                </a:solidFill>
                <a:latin typeface="Roboto"/>
                <a:ea typeface="Roboto"/>
                <a:cs typeface="Roboto"/>
                <a:sym typeface="Roboto"/>
                <a:extLst>
                  <a:ext uri="http://customooxmlschemas.google.com/">
                    <go:slidesCustomData xmlns:go="http://customooxmlschemas.google.com/" textRoundtripDataId="13"/>
                  </a:ext>
                </a:extLst>
              </a:rPr>
              <a:t>,</a:t>
            </a:r>
            <a:r>
              <a:rPr b="0" i="0" lang="en-US" sz="3000" u="none" cap="none" strike="noStrike">
                <a:solidFill>
                  <a:srgbClr val="3A88A7"/>
                </a:solidFill>
                <a:latin typeface="Roboto"/>
                <a:ea typeface="Roboto"/>
                <a:cs typeface="Roboto"/>
                <a:sym typeface="Roboto"/>
              </a:rPr>
              <a:t> including reflecting on </a:t>
            </a:r>
            <a:r>
              <a:rPr b="1" i="0" lang="en-US" sz="3000" u="none" cap="none" strike="noStrike">
                <a:solidFill>
                  <a:srgbClr val="3A88A7"/>
                </a:solidFill>
                <a:latin typeface="Roboto"/>
                <a:ea typeface="Roboto"/>
                <a:cs typeface="Roboto"/>
                <a:sym typeface="Roboto"/>
              </a:rPr>
              <a:t>an institutional home for N4G </a:t>
            </a:r>
            <a:r>
              <a:rPr b="0" i="0" lang="en-US" sz="3000" u="none" cap="none" strike="noStrike">
                <a:solidFill>
                  <a:srgbClr val="3A88A7"/>
                </a:solidFill>
                <a:latin typeface="Roboto"/>
                <a:ea typeface="Roboto"/>
                <a:cs typeface="Roboto"/>
                <a:sym typeface="Roboto"/>
              </a:rPr>
              <a:t>to maintain engagement, preserve institutional memory and prepare groundwork before a host country gets on board.</a:t>
            </a:r>
            <a:endParaRPr b="0" i="0" sz="3000" u="none" cap="none" strike="noStrike">
              <a:solidFill>
                <a:srgbClr val="000000"/>
              </a:solidFill>
              <a:latin typeface="Arial"/>
              <a:ea typeface="Arial"/>
              <a:cs typeface="Arial"/>
              <a:sym typeface="Arial"/>
            </a:endParaRPr>
          </a:p>
        </p:txBody>
      </p:sp>
      <p:sp>
        <p:nvSpPr>
          <p:cNvPr id="248" name="Google Shape;248;p56"/>
          <p:cNvSpPr txBox="1"/>
          <p:nvPr/>
        </p:nvSpPr>
        <p:spPr>
          <a:xfrm>
            <a:off x="1" y="1783176"/>
            <a:ext cx="18288000" cy="535500"/>
          </a:xfrm>
          <a:prstGeom prst="rect">
            <a:avLst/>
          </a:prstGeom>
          <a:solidFill>
            <a:srgbClr val="3A88A7"/>
          </a:solidFill>
          <a:ln>
            <a:noFill/>
          </a:ln>
        </p:spPr>
        <p:txBody>
          <a:bodyPr anchorCtr="0" anchor="ctr" bIns="50800" lIns="50800" spcFirstLastPara="1" rIns="50800" wrap="square" tIns="50800">
            <a:noAutofit/>
          </a:bodyPr>
          <a:lstStyle/>
          <a:p>
            <a:pPr indent="457200" lvl="0" marL="457200" marR="0" rtl="0" algn="l">
              <a:lnSpc>
                <a:spcPct val="115000"/>
              </a:lnSpc>
              <a:spcBef>
                <a:spcPts val="0"/>
              </a:spcBef>
              <a:spcAft>
                <a:spcPts val="0"/>
              </a:spcAft>
              <a:buClr>
                <a:schemeClr val="dk1"/>
              </a:buClr>
              <a:buSzPts val="3200"/>
              <a:buFont typeface="Arial"/>
              <a:buNone/>
            </a:pPr>
            <a:r>
              <a:rPr i="1" lang="en-US" sz="3200">
                <a:solidFill>
                  <a:srgbClr val="FFFCFC"/>
                </a:solidFill>
                <a:latin typeface="Roboto"/>
                <a:ea typeface="Roboto"/>
                <a:cs typeface="Roboto"/>
                <a:sym typeface="Roboto"/>
              </a:rPr>
              <a:t>Questions raised</a:t>
            </a:r>
            <a:endParaRPr b="0" i="0" sz="1800" u="none" cap="none" strike="noStrike">
              <a:solidFill>
                <a:srgbClr val="FFFCFC"/>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57"/>
          <p:cNvSpPr/>
          <p:nvPr/>
        </p:nvSpPr>
        <p:spPr>
          <a:xfrm>
            <a:off x="796800" y="2488004"/>
            <a:ext cx="13746900" cy="929100"/>
          </a:xfrm>
          <a:prstGeom prst="wedgeRoundRectCallout">
            <a:avLst>
              <a:gd fmla="val -20833" name="adj1"/>
              <a:gd fmla="val 62500" name="adj2"/>
              <a:gd fmla="val 0" name="adj3"/>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Clr>
                <a:srgbClr val="000000"/>
              </a:buClr>
              <a:buSzPts val="2400"/>
              <a:buFont typeface="Arial"/>
              <a:buNone/>
            </a:pPr>
            <a:r>
              <a:rPr b="0" i="1" lang="en-US" sz="2400" u="none" cap="none" strike="noStrike">
                <a:solidFill>
                  <a:srgbClr val="3A88A7"/>
                </a:solidFill>
                <a:latin typeface="Roboto"/>
                <a:ea typeface="Roboto"/>
                <a:cs typeface="Roboto"/>
                <a:sym typeface="Roboto"/>
              </a:rPr>
              <a:t>Increase the frequency of communications and convening on N4G. Once every four years is not a recipe for momentum and accountability</a:t>
            </a:r>
            <a:endParaRPr b="0" i="1" sz="1400" u="none" cap="none" strike="noStrike">
              <a:solidFill>
                <a:srgbClr val="000000"/>
              </a:solidFill>
              <a:latin typeface="Arial"/>
              <a:ea typeface="Arial"/>
              <a:cs typeface="Arial"/>
              <a:sym typeface="Arial"/>
            </a:endParaRPr>
          </a:p>
        </p:txBody>
      </p:sp>
      <p:sp>
        <p:nvSpPr>
          <p:cNvPr id="254" name="Google Shape;254;p57"/>
          <p:cNvSpPr/>
          <p:nvPr/>
        </p:nvSpPr>
        <p:spPr>
          <a:xfrm flipH="1">
            <a:off x="2972725" y="1549340"/>
            <a:ext cx="15113100" cy="597300"/>
          </a:xfrm>
          <a:prstGeom prst="wedgeRoundRectCallout">
            <a:avLst>
              <a:gd fmla="val -20833" name="adj1"/>
              <a:gd fmla="val 62500" name="adj2"/>
              <a:gd fmla="val 0" name="adj3"/>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Clr>
                <a:srgbClr val="000000"/>
              </a:buClr>
              <a:buSzPts val="2400"/>
              <a:buFont typeface="Arial"/>
              <a:buNone/>
            </a:pPr>
            <a:r>
              <a:rPr b="0" i="1" lang="en-US" sz="2400" u="none" cap="none" strike="noStrike">
                <a:solidFill>
                  <a:srgbClr val="3A88A7"/>
                </a:solidFill>
                <a:latin typeface="Roboto"/>
                <a:ea typeface="Roboto"/>
                <a:cs typeface="Roboto"/>
                <a:sym typeface="Roboto"/>
              </a:rPr>
              <a:t>Important to not have big gaps between summits and that orgs are tasked with continuing the work in between.</a:t>
            </a:r>
            <a:endParaRPr b="0" i="1" sz="1400" u="none" cap="none" strike="noStrike">
              <a:solidFill>
                <a:srgbClr val="000000"/>
              </a:solidFill>
              <a:latin typeface="Arial"/>
              <a:ea typeface="Arial"/>
              <a:cs typeface="Arial"/>
              <a:sym typeface="Arial"/>
            </a:endParaRPr>
          </a:p>
        </p:txBody>
      </p:sp>
      <p:sp>
        <p:nvSpPr>
          <p:cNvPr id="255" name="Google Shape;255;p57"/>
          <p:cNvSpPr/>
          <p:nvPr/>
        </p:nvSpPr>
        <p:spPr>
          <a:xfrm>
            <a:off x="796800" y="166075"/>
            <a:ext cx="13746900" cy="1041900"/>
          </a:xfrm>
          <a:prstGeom prst="wedgeRoundRectCallout">
            <a:avLst>
              <a:gd fmla="val -20833" name="adj1"/>
              <a:gd fmla="val 62500" name="adj2"/>
              <a:gd fmla="val 0" name="adj3"/>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15000"/>
              </a:lnSpc>
              <a:spcBef>
                <a:spcPts val="0"/>
              </a:spcBef>
              <a:spcAft>
                <a:spcPts val="0"/>
              </a:spcAft>
              <a:buClr>
                <a:srgbClr val="000000"/>
              </a:buClr>
              <a:buSzPts val="2400"/>
              <a:buFont typeface="Arial"/>
              <a:buNone/>
            </a:pPr>
            <a:r>
              <a:rPr b="0" i="1" lang="en-US" sz="2400" u="none" cap="none" strike="noStrike">
                <a:solidFill>
                  <a:srgbClr val="3A88A7"/>
                </a:solidFill>
                <a:latin typeface="Roboto"/>
                <a:ea typeface="Roboto"/>
                <a:cs typeface="Roboto"/>
                <a:sym typeface="Roboto"/>
              </a:rPr>
              <a:t>There should be a process to review the progress of the commitment before the next N4G Summit. This will help to make course correction to attain the commitment goals</a:t>
            </a:r>
            <a:endParaRPr b="0" i="1" sz="1400" u="none" cap="none" strike="noStrike">
              <a:solidFill>
                <a:srgbClr val="000000"/>
              </a:solidFill>
              <a:latin typeface="Arial"/>
              <a:ea typeface="Arial"/>
              <a:cs typeface="Arial"/>
              <a:sym typeface="Arial"/>
            </a:endParaRPr>
          </a:p>
        </p:txBody>
      </p:sp>
      <p:pic>
        <p:nvPicPr>
          <p:cNvPr id="256" name="Google Shape;256;p57"/>
          <p:cNvPicPr preferRelativeResize="0"/>
          <p:nvPr/>
        </p:nvPicPr>
        <p:blipFill rotWithShape="1">
          <a:blip r:embed="rId3">
            <a:alphaModFix/>
          </a:blip>
          <a:srcRect b="0" l="0" r="0" t="0"/>
          <a:stretch/>
        </p:blipFill>
        <p:spPr>
          <a:xfrm>
            <a:off x="15762443" y="8896751"/>
            <a:ext cx="2525557" cy="1422626"/>
          </a:xfrm>
          <a:prstGeom prst="rect">
            <a:avLst/>
          </a:prstGeom>
          <a:noFill/>
          <a:ln>
            <a:noFill/>
          </a:ln>
        </p:spPr>
      </p:pic>
      <p:grpSp>
        <p:nvGrpSpPr>
          <p:cNvPr id="257" name="Google Shape;257;p57"/>
          <p:cNvGrpSpPr/>
          <p:nvPr/>
        </p:nvGrpSpPr>
        <p:grpSpPr>
          <a:xfrm rot="5400000">
            <a:off x="-4840087" y="4815470"/>
            <a:ext cx="10343982" cy="663839"/>
            <a:chOff x="0" y="201387"/>
            <a:chExt cx="4274726" cy="2053321"/>
          </a:xfrm>
        </p:grpSpPr>
        <p:sp>
          <p:nvSpPr>
            <p:cNvPr id="258" name="Google Shape;258;p57"/>
            <p:cNvSpPr/>
            <p:nvPr/>
          </p:nvSpPr>
          <p:spPr>
            <a:xfrm>
              <a:off x="0" y="201387"/>
              <a:ext cx="4274726" cy="2051801"/>
            </a:xfrm>
            <a:custGeom>
              <a:rect b="b" l="l" r="r" t="t"/>
              <a:pathLst>
                <a:path extrusionOk="0" h="2254726" w="4274726">
                  <a:moveTo>
                    <a:pt x="0" y="0"/>
                  </a:moveTo>
                  <a:lnTo>
                    <a:pt x="4274726" y="0"/>
                  </a:lnTo>
                  <a:lnTo>
                    <a:pt x="4274726" y="2254726"/>
                  </a:lnTo>
                  <a:lnTo>
                    <a:pt x="0" y="2254726"/>
                  </a:lnTo>
                  <a:close/>
                </a:path>
              </a:pathLst>
            </a:custGeom>
            <a:gradFill>
              <a:gsLst>
                <a:gs pos="0">
                  <a:srgbClr val="7DC3D6"/>
                </a:gs>
                <a:gs pos="100000">
                  <a:srgbClr val="398397"/>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57"/>
            <p:cNvSpPr txBox="1"/>
            <p:nvPr/>
          </p:nvSpPr>
          <p:spPr>
            <a:xfrm>
              <a:off x="0" y="598108"/>
              <a:ext cx="4274700" cy="1656600"/>
            </a:xfrm>
            <a:prstGeom prst="rect">
              <a:avLst/>
            </a:prstGeom>
            <a:solidFill>
              <a:srgbClr val="3A88A7"/>
            </a:solid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60" name="Google Shape;260;p57"/>
          <p:cNvSpPr/>
          <p:nvPr/>
        </p:nvSpPr>
        <p:spPr>
          <a:xfrm>
            <a:off x="796800" y="5981433"/>
            <a:ext cx="16522800" cy="1530900"/>
          </a:xfrm>
          <a:prstGeom prst="wedgeRoundRectCallout">
            <a:avLst>
              <a:gd fmla="val -20833" name="adj1"/>
              <a:gd fmla="val 62500" name="adj2"/>
              <a:gd fmla="val 0" name="adj3"/>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Clr>
                <a:srgbClr val="000000"/>
              </a:buClr>
              <a:buSzPts val="2400"/>
              <a:buFont typeface="Arial"/>
              <a:buNone/>
            </a:pPr>
            <a:r>
              <a:rPr b="0" i="1" lang="en-US" sz="2400" u="none" cap="none" strike="noStrike">
                <a:solidFill>
                  <a:srgbClr val="3A88A7"/>
                </a:solidFill>
                <a:latin typeface="Roboto"/>
                <a:ea typeface="Roboto"/>
                <a:cs typeface="Roboto"/>
                <a:sym typeface="Roboto"/>
              </a:rPr>
              <a:t>The Summit is critical for maintaining momentum on nutrition. While political realities pose challenges to the organization of the Summit, the global nutrition community needs to come together to ensure powerful summits are convened in the future.The future of nutrition is dependent on creating a more collective model for organizing and hosting future summits.</a:t>
            </a:r>
            <a:endParaRPr b="0" i="1" sz="1400" u="none" cap="none" strike="noStrike">
              <a:solidFill>
                <a:srgbClr val="000000"/>
              </a:solidFill>
              <a:latin typeface="Arial"/>
              <a:ea typeface="Arial"/>
              <a:cs typeface="Arial"/>
              <a:sym typeface="Arial"/>
            </a:endParaRPr>
          </a:p>
        </p:txBody>
      </p:sp>
      <p:sp>
        <p:nvSpPr>
          <p:cNvPr id="261" name="Google Shape;261;p57"/>
          <p:cNvSpPr/>
          <p:nvPr/>
        </p:nvSpPr>
        <p:spPr>
          <a:xfrm>
            <a:off x="796800" y="9328463"/>
            <a:ext cx="10178100" cy="597300"/>
          </a:xfrm>
          <a:prstGeom prst="wedgeRoundRectCallout">
            <a:avLst>
              <a:gd fmla="val -20833" name="adj1"/>
              <a:gd fmla="val 62500" name="adj2"/>
              <a:gd fmla="val 0" name="adj3"/>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Clr>
                <a:srgbClr val="000000"/>
              </a:buClr>
              <a:buSzPts val="2400"/>
              <a:buFont typeface="Arial"/>
              <a:buNone/>
            </a:pPr>
            <a:r>
              <a:rPr b="0" i="1" lang="en-US" sz="2400" u="none" cap="none" strike="noStrike">
                <a:solidFill>
                  <a:srgbClr val="3A88A7"/>
                </a:solidFill>
                <a:latin typeface="Roboto"/>
                <a:ea typeface="Roboto"/>
                <a:cs typeface="Roboto"/>
                <a:sym typeface="Roboto"/>
              </a:rPr>
              <a:t>Where is the institutional memory going to reside?</a:t>
            </a:r>
            <a:endParaRPr b="0" i="0" sz="1400" u="none" cap="none" strike="noStrike">
              <a:solidFill>
                <a:srgbClr val="000000"/>
              </a:solidFill>
              <a:latin typeface="Arial"/>
              <a:ea typeface="Arial"/>
              <a:cs typeface="Arial"/>
              <a:sym typeface="Arial"/>
            </a:endParaRPr>
          </a:p>
        </p:txBody>
      </p:sp>
      <p:sp>
        <p:nvSpPr>
          <p:cNvPr id="262" name="Google Shape;262;p57"/>
          <p:cNvSpPr/>
          <p:nvPr/>
        </p:nvSpPr>
        <p:spPr>
          <a:xfrm flipH="1">
            <a:off x="3120325" y="3758469"/>
            <a:ext cx="14965500" cy="1881600"/>
          </a:xfrm>
          <a:prstGeom prst="wedgeRoundRectCallout">
            <a:avLst>
              <a:gd fmla="val -20833" name="adj1"/>
              <a:gd fmla="val 62500" name="adj2"/>
              <a:gd fmla="val 0" name="adj3"/>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Clr>
                <a:srgbClr val="000000"/>
              </a:buClr>
              <a:buSzPts val="2400"/>
              <a:buFont typeface="Arial"/>
              <a:buNone/>
            </a:pPr>
            <a:r>
              <a:rPr b="0" i="1" lang="en-US" sz="2400" u="none" cap="none" strike="noStrike">
                <a:solidFill>
                  <a:srgbClr val="3A88A7"/>
                </a:solidFill>
                <a:latin typeface="Roboto"/>
                <a:ea typeface="Roboto"/>
                <a:cs typeface="Roboto"/>
                <a:sym typeface="Roboto"/>
              </a:rPr>
              <a:t>I would suggest that there be a permanent secretariat that carries forward the overall organization from one Summit to the next and establish more continuity. (Possible options could be the SUN secretariat or UN Nutrition.) This secretariat would establish the overall governance structure. While the host country may make some changes to this structure, they should not be expected to create their own structure every time.</a:t>
            </a:r>
            <a:endParaRPr b="0" i="0" sz="1400" u="none" cap="none" strike="noStrike">
              <a:solidFill>
                <a:srgbClr val="000000"/>
              </a:solidFill>
              <a:latin typeface="Arial"/>
              <a:ea typeface="Arial"/>
              <a:cs typeface="Arial"/>
              <a:sym typeface="Arial"/>
            </a:endParaRPr>
          </a:p>
        </p:txBody>
      </p:sp>
      <p:sp>
        <p:nvSpPr>
          <p:cNvPr id="263" name="Google Shape;263;p57"/>
          <p:cNvSpPr/>
          <p:nvPr/>
        </p:nvSpPr>
        <p:spPr>
          <a:xfrm flipH="1">
            <a:off x="2972725" y="7853700"/>
            <a:ext cx="15113100" cy="1041900"/>
          </a:xfrm>
          <a:prstGeom prst="wedgeRoundRectCallout">
            <a:avLst>
              <a:gd fmla="val -20833" name="adj1"/>
              <a:gd fmla="val 62500" name="adj2"/>
              <a:gd fmla="val 0" name="adj3"/>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15000"/>
              </a:lnSpc>
              <a:spcBef>
                <a:spcPts val="0"/>
              </a:spcBef>
              <a:spcAft>
                <a:spcPts val="0"/>
              </a:spcAft>
              <a:buClr>
                <a:srgbClr val="000000"/>
              </a:buClr>
              <a:buSzPts val="2400"/>
              <a:buFont typeface="Arial"/>
              <a:buNone/>
            </a:pPr>
            <a:r>
              <a:rPr b="0" i="1" lang="en-US" sz="2400" u="none" cap="none" strike="noStrike">
                <a:solidFill>
                  <a:srgbClr val="3A88A7"/>
                </a:solidFill>
                <a:latin typeface="Roboto"/>
                <a:ea typeface="Roboto"/>
                <a:cs typeface="Roboto"/>
                <a:sym typeface="Roboto"/>
              </a:rPr>
              <a:t>Olympics are typically hosted by upper-income countries. A separate selection process should be established for the leadership of the Summit, perhaps requiring that it be shared by a low-income and a high-income country.</a:t>
            </a:r>
            <a:endParaRPr b="0" i="1"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grpSp>
        <p:nvGrpSpPr>
          <p:cNvPr id="268" name="Google Shape;268;p40"/>
          <p:cNvGrpSpPr/>
          <p:nvPr/>
        </p:nvGrpSpPr>
        <p:grpSpPr>
          <a:xfrm>
            <a:off x="1" y="1654916"/>
            <a:ext cx="18288134" cy="663839"/>
            <a:chOff x="0" y="201387"/>
            <a:chExt cx="4274726" cy="2053321"/>
          </a:xfrm>
        </p:grpSpPr>
        <p:sp>
          <p:nvSpPr>
            <p:cNvPr id="269" name="Google Shape;269;p40"/>
            <p:cNvSpPr/>
            <p:nvPr/>
          </p:nvSpPr>
          <p:spPr>
            <a:xfrm>
              <a:off x="0" y="201387"/>
              <a:ext cx="4274726" cy="2051801"/>
            </a:xfrm>
            <a:custGeom>
              <a:rect b="b" l="l" r="r" t="t"/>
              <a:pathLst>
                <a:path extrusionOk="0" h="2254726" w="4274726">
                  <a:moveTo>
                    <a:pt x="0" y="0"/>
                  </a:moveTo>
                  <a:lnTo>
                    <a:pt x="4274726" y="0"/>
                  </a:lnTo>
                  <a:lnTo>
                    <a:pt x="4274726" y="2254726"/>
                  </a:lnTo>
                  <a:lnTo>
                    <a:pt x="0" y="2254726"/>
                  </a:lnTo>
                  <a:close/>
                </a:path>
              </a:pathLst>
            </a:custGeom>
            <a:gradFill>
              <a:gsLst>
                <a:gs pos="0">
                  <a:srgbClr val="7DC3D6"/>
                </a:gs>
                <a:gs pos="100000">
                  <a:srgbClr val="398397"/>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70" name="Google Shape;270;p40"/>
            <p:cNvSpPr txBox="1"/>
            <p:nvPr/>
          </p:nvSpPr>
          <p:spPr>
            <a:xfrm>
              <a:off x="0" y="598108"/>
              <a:ext cx="4274700" cy="1656600"/>
            </a:xfrm>
            <a:prstGeom prst="rect">
              <a:avLst/>
            </a:prstGeom>
            <a:solidFill>
              <a:srgbClr val="3A88A7"/>
            </a:solid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pic>
        <p:nvPicPr>
          <p:cNvPr id="271" name="Google Shape;271;p40"/>
          <p:cNvPicPr preferRelativeResize="0"/>
          <p:nvPr/>
        </p:nvPicPr>
        <p:blipFill rotWithShape="1">
          <a:blip r:embed="rId3">
            <a:alphaModFix/>
          </a:blip>
          <a:srcRect b="0" l="0" r="0" t="0"/>
          <a:stretch/>
        </p:blipFill>
        <p:spPr>
          <a:xfrm>
            <a:off x="15357268" y="144226"/>
            <a:ext cx="2525558" cy="1422626"/>
          </a:xfrm>
          <a:prstGeom prst="rect">
            <a:avLst/>
          </a:prstGeom>
          <a:noFill/>
          <a:ln>
            <a:noFill/>
          </a:ln>
        </p:spPr>
      </p:pic>
      <p:sp>
        <p:nvSpPr>
          <p:cNvPr id="272" name="Google Shape;272;p40"/>
          <p:cNvSpPr txBox="1"/>
          <p:nvPr/>
        </p:nvSpPr>
        <p:spPr>
          <a:xfrm>
            <a:off x="771524" y="394323"/>
            <a:ext cx="16473600" cy="1886700"/>
          </a:xfrm>
          <a:prstGeom prst="rect">
            <a:avLst/>
          </a:prstGeom>
          <a:noFill/>
          <a:ln>
            <a:noFill/>
          </a:ln>
        </p:spPr>
        <p:txBody>
          <a:bodyPr anchorCtr="0" anchor="t" bIns="0" lIns="0" spcFirstLastPara="1" rIns="0" wrap="square" tIns="0">
            <a:spAutoFit/>
          </a:bodyPr>
          <a:lstStyle/>
          <a:p>
            <a:pPr indent="0" lvl="0" marL="0" marR="0" rtl="0" algn="l">
              <a:lnSpc>
                <a:spcPct val="111003"/>
              </a:lnSpc>
              <a:spcBef>
                <a:spcPts val="0"/>
              </a:spcBef>
              <a:spcAft>
                <a:spcPts val="0"/>
              </a:spcAft>
              <a:buClr>
                <a:srgbClr val="000000"/>
              </a:buClr>
              <a:buSzPts val="5400"/>
              <a:buFont typeface="Arial"/>
              <a:buNone/>
            </a:pPr>
            <a:r>
              <a:rPr b="1" i="0" lang="en-US" sz="5400" u="none" cap="none" strike="noStrike">
                <a:solidFill>
                  <a:srgbClr val="CC9900"/>
                </a:solidFill>
                <a:latin typeface="Roboto"/>
                <a:ea typeface="Roboto"/>
                <a:cs typeface="Roboto"/>
                <a:sym typeface="Roboto"/>
              </a:rPr>
              <a:t>LESSONS-LEARNED ON THE ORGANIZATION</a:t>
            </a:r>
            <a:endParaRPr b="0" i="0" sz="1400" u="none" cap="none" strike="noStrike">
              <a:solidFill>
                <a:srgbClr val="000000"/>
              </a:solidFill>
              <a:latin typeface="Arial"/>
              <a:ea typeface="Arial"/>
              <a:cs typeface="Arial"/>
              <a:sym typeface="Arial"/>
            </a:endParaRPr>
          </a:p>
          <a:p>
            <a:pPr indent="0" lvl="0" marL="0" marR="0" rtl="0" algn="l">
              <a:lnSpc>
                <a:spcPct val="111003"/>
              </a:lnSpc>
              <a:spcBef>
                <a:spcPts val="0"/>
              </a:spcBef>
              <a:spcAft>
                <a:spcPts val="0"/>
              </a:spcAft>
              <a:buClr>
                <a:srgbClr val="000000"/>
              </a:buClr>
              <a:buSzPts val="2400"/>
              <a:buFont typeface="Arial"/>
              <a:buNone/>
            </a:pPr>
            <a:r>
              <a:rPr b="1" i="0" lang="en-US" sz="2400" u="none" cap="none" strike="noStrike">
                <a:solidFill>
                  <a:schemeClr val="lt1"/>
                </a:solidFill>
                <a:latin typeface="Roboto"/>
                <a:ea typeface="Roboto"/>
                <a:cs typeface="Roboto"/>
                <a:sym typeface="Roboto"/>
              </a:rPr>
              <a:t> </a:t>
            </a:r>
            <a:endParaRPr b="1" i="0" sz="4800" u="none" cap="none" strike="noStrike">
              <a:solidFill>
                <a:schemeClr val="lt1"/>
              </a:solidFill>
              <a:latin typeface="Roboto"/>
              <a:ea typeface="Roboto"/>
              <a:cs typeface="Roboto"/>
              <a:sym typeface="Roboto"/>
            </a:endParaRPr>
          </a:p>
          <a:p>
            <a:pPr indent="0" lvl="0" marL="0" marR="0" rtl="0" algn="l">
              <a:lnSpc>
                <a:spcPct val="111003"/>
              </a:lnSpc>
              <a:spcBef>
                <a:spcPts val="0"/>
              </a:spcBef>
              <a:spcAft>
                <a:spcPts val="0"/>
              </a:spcAft>
              <a:buClr>
                <a:srgbClr val="000000"/>
              </a:buClr>
              <a:buSzPts val="3600"/>
              <a:buFont typeface="Arial"/>
              <a:buNone/>
            </a:pPr>
            <a:r>
              <a:rPr b="1" i="0" lang="en-US" sz="3600" u="none" cap="none" strike="noStrike">
                <a:solidFill>
                  <a:schemeClr val="lt1"/>
                </a:solidFill>
                <a:latin typeface="Roboto"/>
                <a:ea typeface="Roboto"/>
                <a:cs typeface="Roboto"/>
                <a:sym typeface="Roboto"/>
              </a:rPr>
              <a:t>1. Start early</a:t>
            </a:r>
            <a:endParaRPr b="0" i="0" sz="800" u="none" cap="none" strike="noStrike">
              <a:solidFill>
                <a:schemeClr val="lt1"/>
              </a:solidFill>
              <a:latin typeface="Arial"/>
              <a:ea typeface="Arial"/>
              <a:cs typeface="Arial"/>
              <a:sym typeface="Arial"/>
            </a:endParaRPr>
          </a:p>
        </p:txBody>
      </p:sp>
      <p:sp>
        <p:nvSpPr>
          <p:cNvPr id="273" name="Google Shape;273;p40"/>
          <p:cNvSpPr txBox="1"/>
          <p:nvPr/>
        </p:nvSpPr>
        <p:spPr>
          <a:xfrm>
            <a:off x="416740" y="2406328"/>
            <a:ext cx="17709000" cy="2401200"/>
          </a:xfrm>
          <a:prstGeom prst="rect">
            <a:avLst/>
          </a:prstGeom>
          <a:noFill/>
          <a:ln>
            <a:noFill/>
          </a:ln>
        </p:spPr>
        <p:txBody>
          <a:bodyPr anchorCtr="0" anchor="t" bIns="45700" lIns="91425" spcFirstLastPara="1" rIns="91425" wrap="square" tIns="45700">
            <a:spAutoFit/>
          </a:bodyPr>
          <a:lstStyle/>
          <a:p>
            <a:pPr indent="-419100" lvl="0" marL="457200" marR="0" rtl="0" algn="just">
              <a:lnSpc>
                <a:spcPct val="100000"/>
              </a:lnSpc>
              <a:spcBef>
                <a:spcPts val="0"/>
              </a:spcBef>
              <a:spcAft>
                <a:spcPts val="0"/>
              </a:spcAft>
              <a:buClr>
                <a:srgbClr val="3A88A7"/>
              </a:buClr>
              <a:buSzPts val="3000"/>
              <a:buFont typeface="Roboto"/>
              <a:buChar char="●"/>
            </a:pPr>
            <a:r>
              <a:rPr b="0" i="0" lang="en-US" sz="3000" u="none" cap="none" strike="noStrike">
                <a:solidFill>
                  <a:srgbClr val="3A88A7"/>
                </a:solidFill>
                <a:latin typeface="Roboto"/>
                <a:ea typeface="Roboto"/>
                <a:cs typeface="Roboto"/>
                <a:sym typeface="Roboto"/>
              </a:rPr>
              <a:t>Effective organizational planning should </a:t>
            </a:r>
            <a:r>
              <a:rPr b="1" i="0" lang="en-US" sz="3000" u="none" cap="none" strike="noStrike">
                <a:solidFill>
                  <a:srgbClr val="3A88A7"/>
                </a:solidFill>
                <a:latin typeface="Roboto"/>
                <a:ea typeface="Roboto"/>
                <a:cs typeface="Roboto"/>
                <a:sym typeface="Roboto"/>
              </a:rPr>
              <a:t>start ideally at least 18 months prior to the Summit</a:t>
            </a:r>
            <a:r>
              <a:rPr b="0" i="0" lang="en-US" sz="3000" u="none" cap="none" strike="noStrike">
                <a:solidFill>
                  <a:srgbClr val="3A88A7"/>
                </a:solidFill>
                <a:latin typeface="Roboto"/>
                <a:ea typeface="Roboto"/>
                <a:cs typeface="Roboto"/>
                <a:sym typeface="Roboto"/>
              </a:rPr>
              <a:t>, as the mobilizing and preparing commitments </a:t>
            </a:r>
            <a:r>
              <a:rPr b="1" i="0" lang="en-US" sz="3000" u="none" cap="none" strike="noStrike">
                <a:solidFill>
                  <a:srgbClr val="3A88A7"/>
                </a:solidFill>
                <a:latin typeface="Roboto"/>
                <a:ea typeface="Roboto"/>
                <a:cs typeface="Roboto"/>
                <a:sym typeface="Roboto"/>
              </a:rPr>
              <a:t>requires significant lead time</a:t>
            </a:r>
            <a:r>
              <a:rPr b="0" i="0" lang="en-US" sz="3000" u="none" cap="none" strike="noStrike">
                <a:solidFill>
                  <a:srgbClr val="3A88A7"/>
                </a:solidFill>
                <a:latin typeface="Roboto"/>
                <a:ea typeface="Roboto"/>
                <a:cs typeface="Roboto"/>
                <a:sym typeface="Roboto"/>
              </a:rPr>
              <a:t>. </a:t>
            </a:r>
            <a:endParaRPr b="0" i="0" sz="1400" u="none" cap="none" strike="noStrike">
              <a:solidFill>
                <a:srgbClr val="000000"/>
              </a:solidFill>
              <a:latin typeface="Arial"/>
              <a:ea typeface="Arial"/>
              <a:cs typeface="Arial"/>
              <a:sym typeface="Arial"/>
            </a:endParaRPr>
          </a:p>
          <a:p>
            <a:pPr indent="-419100" lvl="0" marL="457200" marR="0" rtl="0" algn="just">
              <a:lnSpc>
                <a:spcPct val="100000"/>
              </a:lnSpc>
              <a:spcBef>
                <a:spcPts val="0"/>
              </a:spcBef>
              <a:spcAft>
                <a:spcPts val="0"/>
              </a:spcAft>
              <a:buClr>
                <a:srgbClr val="3A88A7"/>
              </a:buClr>
              <a:buSzPts val="3000"/>
              <a:buFont typeface="Roboto"/>
              <a:buChar char="●"/>
            </a:pPr>
            <a:r>
              <a:rPr b="0" i="0" lang="en-US" sz="3000" u="none" cap="none" strike="noStrike">
                <a:solidFill>
                  <a:srgbClr val="3A88A7"/>
                </a:solidFill>
                <a:latin typeface="Roboto"/>
                <a:ea typeface="Roboto"/>
                <a:cs typeface="Roboto"/>
                <a:sym typeface="Roboto"/>
              </a:rPr>
              <a:t>An </a:t>
            </a:r>
            <a:r>
              <a:rPr b="1" i="0" lang="en-US" sz="3000" u="none" cap="none" strike="noStrike">
                <a:solidFill>
                  <a:srgbClr val="3A88A7"/>
                </a:solidFill>
                <a:latin typeface="Roboto"/>
                <a:ea typeface="Roboto"/>
                <a:cs typeface="Roboto"/>
                <a:sym typeface="Roboto"/>
              </a:rPr>
              <a:t>early and official launch</a:t>
            </a:r>
            <a:r>
              <a:rPr b="0" i="0" lang="en-US" sz="3000" u="none" cap="none" strike="noStrike">
                <a:solidFill>
                  <a:srgbClr val="3A88A7"/>
                </a:solidFill>
                <a:latin typeface="Roboto"/>
                <a:ea typeface="Roboto"/>
                <a:cs typeface="Roboto"/>
                <a:sym typeface="Roboto"/>
              </a:rPr>
              <a:t>, supported by </a:t>
            </a:r>
            <a:r>
              <a:rPr b="1" i="0" lang="en-US" sz="3000" u="none" cap="none" strike="noStrike">
                <a:solidFill>
                  <a:srgbClr val="3A88A7"/>
                </a:solidFill>
                <a:latin typeface="Roboto"/>
                <a:ea typeface="Roboto"/>
                <a:cs typeface="Roboto"/>
                <a:sym typeface="Roboto"/>
              </a:rPr>
              <a:t>timely and targeted communications and invitations</a:t>
            </a:r>
            <a:r>
              <a:rPr b="0" i="0" lang="en-US" sz="3000" u="none" cap="none" strike="noStrike">
                <a:solidFill>
                  <a:srgbClr val="3A88A7"/>
                </a:solidFill>
                <a:latin typeface="Roboto"/>
                <a:ea typeface="Roboto"/>
                <a:cs typeface="Roboto"/>
                <a:sym typeface="Roboto"/>
              </a:rPr>
              <a:t>, is crucial for </a:t>
            </a:r>
            <a:r>
              <a:rPr b="1" i="0" lang="en-US" sz="3000" u="none" cap="none" strike="noStrike">
                <a:solidFill>
                  <a:srgbClr val="3A88A7"/>
                </a:solidFill>
                <a:latin typeface="Roboto"/>
                <a:ea typeface="Roboto"/>
                <a:cs typeface="Roboto"/>
                <a:sym typeface="Roboto"/>
              </a:rPr>
              <a:t>leveraging the energy and efforts from the nutrition community</a:t>
            </a:r>
            <a:r>
              <a:rPr b="0" i="0" lang="en-US" sz="3000" u="none" cap="none" strike="noStrike">
                <a:solidFill>
                  <a:srgbClr val="3A88A7"/>
                </a:solidFill>
                <a:latin typeface="Roboto"/>
                <a:ea typeface="Roboto"/>
                <a:cs typeface="Roboto"/>
                <a:sym typeface="Roboto"/>
              </a:rPr>
              <a:t>, including for high-level political advocacy and technical support. </a:t>
            </a:r>
            <a:endParaRPr b="0" i="0" sz="1400" u="none" cap="none" strike="noStrike">
              <a:solidFill>
                <a:srgbClr val="000000"/>
              </a:solidFill>
              <a:latin typeface="Arial"/>
              <a:ea typeface="Arial"/>
              <a:cs typeface="Arial"/>
              <a:sym typeface="Arial"/>
            </a:endParaRPr>
          </a:p>
        </p:txBody>
      </p:sp>
      <p:grpSp>
        <p:nvGrpSpPr>
          <p:cNvPr id="274" name="Google Shape;274;p40"/>
          <p:cNvGrpSpPr/>
          <p:nvPr/>
        </p:nvGrpSpPr>
        <p:grpSpPr>
          <a:xfrm>
            <a:off x="416740" y="5104346"/>
            <a:ext cx="17766900" cy="5153457"/>
            <a:chOff x="314550" y="4851400"/>
            <a:chExt cx="17766900" cy="6419910"/>
          </a:xfrm>
        </p:grpSpPr>
        <p:grpSp>
          <p:nvGrpSpPr>
            <p:cNvPr id="275" name="Google Shape;275;p40"/>
            <p:cNvGrpSpPr/>
            <p:nvPr/>
          </p:nvGrpSpPr>
          <p:grpSpPr>
            <a:xfrm>
              <a:off x="314550" y="4851400"/>
              <a:ext cx="17766900" cy="6419910"/>
              <a:chOff x="1546450" y="5106589"/>
              <a:chExt cx="17766900" cy="6419910"/>
            </a:xfrm>
          </p:grpSpPr>
          <p:sp>
            <p:nvSpPr>
              <p:cNvPr id="276" name="Google Shape;276;p40"/>
              <p:cNvSpPr/>
              <p:nvPr/>
            </p:nvSpPr>
            <p:spPr>
              <a:xfrm>
                <a:off x="1546450" y="5106589"/>
                <a:ext cx="17766900" cy="3909575"/>
              </a:xfrm>
              <a:prstGeom prst="rightArrow">
                <a:avLst>
                  <a:gd fmla="val 50000" name="adj1"/>
                  <a:gd fmla="val 35579" name="adj2"/>
                </a:avLst>
              </a:prstGeom>
              <a:solidFill>
                <a:schemeClr val="accent1"/>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grpSp>
            <p:nvGrpSpPr>
              <p:cNvPr id="277" name="Google Shape;277;p40"/>
              <p:cNvGrpSpPr/>
              <p:nvPr/>
            </p:nvGrpSpPr>
            <p:grpSpPr>
              <a:xfrm>
                <a:off x="1955192" y="6152088"/>
                <a:ext cx="15605825" cy="5374411"/>
                <a:chOff x="1955192" y="6152088"/>
                <a:chExt cx="15605825" cy="5374411"/>
              </a:xfrm>
            </p:grpSpPr>
            <p:sp>
              <p:nvSpPr>
                <p:cNvPr id="278" name="Google Shape;278;p40"/>
                <p:cNvSpPr txBox="1"/>
                <p:nvPr/>
              </p:nvSpPr>
              <p:spPr>
                <a:xfrm>
                  <a:off x="1955192" y="6152089"/>
                  <a:ext cx="3982200" cy="1771951"/>
                </a:xfrm>
                <a:prstGeom prst="rect">
                  <a:avLst/>
                </a:prstGeom>
                <a:solidFill>
                  <a:srgbClr val="8CB3E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100"/>
                    <a:buFont typeface="Arial"/>
                    <a:buNone/>
                  </a:pPr>
                  <a:r>
                    <a:rPr b="1" i="0" lang="en-US" sz="2000" u="none" cap="none" strike="noStrike">
                      <a:solidFill>
                        <a:srgbClr val="000000"/>
                      </a:solidFill>
                      <a:latin typeface="Arial"/>
                      <a:ea typeface="Arial"/>
                      <a:cs typeface="Arial"/>
                      <a:sym typeface="Arial"/>
                    </a:rPr>
                    <a:t>M-18 – M-12 : Formalize Governance, Develop Strategic Framework &amp; Sensitization</a:t>
                  </a:r>
                  <a:endParaRPr b="0" i="0" sz="2000" u="none" cap="none" strike="noStrike">
                    <a:solidFill>
                      <a:srgbClr val="000000"/>
                    </a:solidFill>
                    <a:latin typeface="Arial"/>
                    <a:ea typeface="Arial"/>
                    <a:cs typeface="Arial"/>
                    <a:sym typeface="Arial"/>
                  </a:endParaRPr>
                </a:p>
              </p:txBody>
            </p:sp>
            <p:sp>
              <p:nvSpPr>
                <p:cNvPr id="279" name="Google Shape;279;p40"/>
                <p:cNvSpPr txBox="1"/>
                <p:nvPr/>
              </p:nvSpPr>
              <p:spPr>
                <a:xfrm>
                  <a:off x="1976776" y="8093092"/>
                  <a:ext cx="3960600" cy="33882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15000"/>
                    </a:lnSpc>
                    <a:spcBef>
                      <a:spcPts val="0"/>
                    </a:spcBef>
                    <a:spcAft>
                      <a:spcPts val="0"/>
                    </a:spcAft>
                    <a:buClr>
                      <a:srgbClr val="000000"/>
                    </a:buClr>
                    <a:buSzPts val="1100"/>
                    <a:buFont typeface="Arial"/>
                    <a:buChar char="•"/>
                  </a:pPr>
                  <a:r>
                    <a:rPr b="0" i="0" lang="en-US" sz="1600" u="none" cap="none" strike="noStrike">
                      <a:solidFill>
                        <a:srgbClr val="000000"/>
                      </a:solidFill>
                      <a:latin typeface="Arial"/>
                      <a:ea typeface="Arial"/>
                      <a:cs typeface="Arial"/>
                      <a:sym typeface="Arial"/>
                    </a:rPr>
                    <a:t>Establish Governance Structure</a:t>
                  </a:r>
                  <a:endParaRPr b="0" i="0" sz="1600" u="none" cap="none" strike="noStrike">
                    <a:solidFill>
                      <a:srgbClr val="000000"/>
                    </a:solidFill>
                    <a:latin typeface="Arial"/>
                    <a:ea typeface="Arial"/>
                    <a:cs typeface="Arial"/>
                    <a:sym typeface="Arial"/>
                  </a:endParaRPr>
                </a:p>
                <a:p>
                  <a:pPr indent="-285750" lvl="1" marL="285750" marR="0" rtl="0" algn="l">
                    <a:lnSpc>
                      <a:spcPct val="115000"/>
                    </a:lnSpc>
                    <a:spcBef>
                      <a:spcPts val="300"/>
                    </a:spcBef>
                    <a:spcAft>
                      <a:spcPts val="0"/>
                    </a:spcAft>
                    <a:buClr>
                      <a:srgbClr val="000000"/>
                    </a:buClr>
                    <a:buSzPts val="1100"/>
                    <a:buFont typeface="Arial"/>
                    <a:buChar char="•"/>
                  </a:pPr>
                  <a:r>
                    <a:rPr b="0" i="0" lang="en-US" sz="1600" u="none" cap="none" strike="noStrike">
                      <a:solidFill>
                        <a:srgbClr val="000000"/>
                      </a:solidFill>
                      <a:latin typeface="Arial"/>
                      <a:ea typeface="Arial"/>
                      <a:cs typeface="Arial"/>
                      <a:sym typeface="Arial"/>
                    </a:rPr>
                    <a:t>Finalize comprehensive Summit vision, strategic roadmap, and commitment guide.</a:t>
                  </a:r>
                  <a:endParaRPr b="0" i="0" sz="1600" u="none" cap="none" strike="noStrike">
                    <a:solidFill>
                      <a:srgbClr val="000000"/>
                    </a:solidFill>
                    <a:latin typeface="Arial"/>
                    <a:ea typeface="Arial"/>
                    <a:cs typeface="Arial"/>
                    <a:sym typeface="Arial"/>
                  </a:endParaRPr>
                </a:p>
                <a:p>
                  <a:pPr indent="-285750" lvl="1" marL="285750" marR="0" rtl="0" algn="l">
                    <a:lnSpc>
                      <a:spcPct val="115000"/>
                    </a:lnSpc>
                    <a:spcBef>
                      <a:spcPts val="300"/>
                    </a:spcBef>
                    <a:spcAft>
                      <a:spcPts val="0"/>
                    </a:spcAft>
                    <a:buClr>
                      <a:srgbClr val="000000"/>
                    </a:buClr>
                    <a:buSzPts val="1100"/>
                    <a:buFont typeface="Arial"/>
                    <a:buChar char="•"/>
                  </a:pPr>
                  <a:r>
                    <a:rPr b="0" i="0" lang="en-US" sz="1600" u="none" cap="none" strike="noStrike">
                      <a:solidFill>
                        <a:srgbClr val="000000"/>
                      </a:solidFill>
                      <a:latin typeface="Arial"/>
                      <a:ea typeface="Arial"/>
                      <a:cs typeface="Arial"/>
                      <a:sym typeface="Arial"/>
                    </a:rPr>
                    <a:t>Sensitization and awareness-raising. Official launch event organized a year ahead.</a:t>
                  </a:r>
                  <a:endParaRPr b="0" i="0" sz="1600" u="none" cap="none" strike="noStrike">
                    <a:solidFill>
                      <a:srgbClr val="000000"/>
                    </a:solidFill>
                    <a:latin typeface="Arial"/>
                    <a:ea typeface="Arial"/>
                    <a:cs typeface="Arial"/>
                    <a:sym typeface="Arial"/>
                  </a:endParaRPr>
                </a:p>
                <a:p>
                  <a:pPr indent="-285750" lvl="1" marL="285750" marR="0" rtl="0" algn="l">
                    <a:lnSpc>
                      <a:spcPct val="115000"/>
                    </a:lnSpc>
                    <a:spcBef>
                      <a:spcPts val="300"/>
                    </a:spcBef>
                    <a:spcAft>
                      <a:spcPts val="0"/>
                    </a:spcAft>
                    <a:buClr>
                      <a:srgbClr val="000000"/>
                    </a:buClr>
                    <a:buSzPts val="1100"/>
                    <a:buFont typeface="Arial"/>
                    <a:buChar char="•"/>
                  </a:pPr>
                  <a:r>
                    <a:rPr b="0" i="0" lang="en-US" sz="1600" u="none" cap="none" strike="noStrike">
                      <a:solidFill>
                        <a:srgbClr val="000000"/>
                      </a:solidFill>
                      <a:latin typeface="Arial"/>
                      <a:ea typeface="Arial"/>
                      <a:cs typeface="Arial"/>
                      <a:sym typeface="Arial"/>
                    </a:rPr>
                    <a:t>Encourage progress assessment of previous commitments to take place</a:t>
                  </a:r>
                  <a:endParaRPr b="0" i="0" sz="1600" u="none" cap="none" strike="noStrike">
                    <a:solidFill>
                      <a:srgbClr val="000000"/>
                    </a:solidFill>
                    <a:latin typeface="Arial"/>
                    <a:ea typeface="Arial"/>
                    <a:cs typeface="Arial"/>
                    <a:sym typeface="Arial"/>
                  </a:endParaRPr>
                </a:p>
              </p:txBody>
            </p:sp>
            <p:sp>
              <p:nvSpPr>
                <p:cNvPr id="280" name="Google Shape;280;p40"/>
                <p:cNvSpPr txBox="1"/>
                <p:nvPr/>
              </p:nvSpPr>
              <p:spPr>
                <a:xfrm>
                  <a:off x="6178281" y="6152088"/>
                  <a:ext cx="3982200" cy="1771951"/>
                </a:xfrm>
                <a:prstGeom prst="rect">
                  <a:avLst/>
                </a:prstGeom>
                <a:solidFill>
                  <a:srgbClr val="8CB3E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100"/>
                    <a:buFont typeface="Arial"/>
                    <a:buNone/>
                  </a:pPr>
                  <a:r>
                    <a:rPr b="1" i="0" lang="en-US" sz="2000" u="none" cap="none" strike="noStrike">
                      <a:solidFill>
                        <a:srgbClr val="000000"/>
                      </a:solidFill>
                      <a:latin typeface="Arial"/>
                      <a:ea typeface="Arial"/>
                      <a:cs typeface="Arial"/>
                      <a:sym typeface="Arial"/>
                    </a:rPr>
                    <a:t>M-12 – M-6 : Political Mobilization, Technical Guidance and Launch of the Registration platform</a:t>
                  </a:r>
                  <a:endParaRPr b="0" i="0" sz="2000" u="none" cap="none" strike="noStrike">
                    <a:solidFill>
                      <a:srgbClr val="000000"/>
                    </a:solidFill>
                    <a:latin typeface="Arial"/>
                    <a:ea typeface="Arial"/>
                    <a:cs typeface="Arial"/>
                    <a:sym typeface="Arial"/>
                  </a:endParaRPr>
                </a:p>
              </p:txBody>
            </p:sp>
            <p:sp>
              <p:nvSpPr>
                <p:cNvPr id="281" name="Google Shape;281;p40"/>
                <p:cNvSpPr txBox="1"/>
                <p:nvPr/>
              </p:nvSpPr>
              <p:spPr>
                <a:xfrm>
                  <a:off x="6076723" y="8093094"/>
                  <a:ext cx="3982200" cy="26826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15000"/>
                    </a:lnSpc>
                    <a:spcBef>
                      <a:spcPts val="0"/>
                    </a:spcBef>
                    <a:spcAft>
                      <a:spcPts val="0"/>
                    </a:spcAft>
                    <a:buClr>
                      <a:srgbClr val="000000"/>
                    </a:buClr>
                    <a:buSzPts val="1100"/>
                    <a:buFont typeface="Arial"/>
                    <a:buChar char="•"/>
                  </a:pPr>
                  <a:r>
                    <a:rPr b="0" i="0" lang="en-US" sz="1600" u="none" cap="none" strike="noStrike">
                      <a:solidFill>
                        <a:srgbClr val="000000"/>
                      </a:solidFill>
                      <a:latin typeface="Arial"/>
                      <a:ea typeface="Arial"/>
                      <a:cs typeface="Arial"/>
                      <a:sym typeface="Arial"/>
                    </a:rPr>
                    <a:t>Intensify High-level political mobilization.</a:t>
                  </a:r>
                  <a:endParaRPr b="0" i="0" sz="1600" u="none" cap="none" strike="noStrike">
                    <a:solidFill>
                      <a:srgbClr val="000000"/>
                    </a:solidFill>
                    <a:latin typeface="Arial"/>
                    <a:ea typeface="Arial"/>
                    <a:cs typeface="Arial"/>
                    <a:sym typeface="Arial"/>
                  </a:endParaRPr>
                </a:p>
                <a:p>
                  <a:pPr indent="-285750" lvl="0" marL="285750" marR="0" rtl="0" algn="l">
                    <a:lnSpc>
                      <a:spcPct val="115000"/>
                    </a:lnSpc>
                    <a:spcBef>
                      <a:spcPts val="300"/>
                    </a:spcBef>
                    <a:spcAft>
                      <a:spcPts val="0"/>
                    </a:spcAft>
                    <a:buClr>
                      <a:srgbClr val="000000"/>
                    </a:buClr>
                    <a:buSzPts val="1100"/>
                    <a:buFont typeface="Arial"/>
                    <a:buChar char="•"/>
                  </a:pPr>
                  <a:r>
                    <a:rPr b="0" i="0" lang="en-US" sz="1600" u="none" cap="none" strike="noStrike">
                      <a:solidFill>
                        <a:srgbClr val="000000"/>
                      </a:solidFill>
                      <a:latin typeface="Arial"/>
                      <a:ea typeface="Arial"/>
                      <a:cs typeface="Arial"/>
                      <a:sym typeface="Arial"/>
                    </a:rPr>
                    <a:t>Finalize practical guiding documents on </a:t>
                  </a:r>
                  <a:r>
                    <a:rPr b="0" i="0" lang="en-US" sz="1600" u="none" cap="none" strike="noStrike">
                      <a:solidFill>
                        <a:srgbClr val="000000"/>
                      </a:solidFill>
                      <a:latin typeface="Arial"/>
                      <a:ea typeface="Arial"/>
                      <a:cs typeface="Arial"/>
                      <a:sym typeface="Arial"/>
                      <a:extLst>
                        <a:ext uri="http://customooxmlschemas.google.com/">
                          <go:slidesCustomData xmlns:go="http://customooxmlschemas.google.com/" textRoundtripDataId="14"/>
                        </a:ext>
                      </a:extLst>
                    </a:rPr>
                    <a:t>commitments</a:t>
                  </a:r>
                  <a:r>
                    <a:rPr b="0" i="0" lang="en-US" sz="1600" u="none" cap="none" strike="noStrike">
                      <a:solidFill>
                        <a:srgbClr val="000000"/>
                      </a:solidFill>
                      <a:latin typeface="Arial"/>
                      <a:ea typeface="Arial"/>
                      <a:cs typeface="Arial"/>
                      <a:sym typeface="Arial"/>
                    </a:rPr>
                    <a:t> (such as thematic recommendations of commitments)</a:t>
                  </a:r>
                  <a:endParaRPr b="0" i="0" sz="1600" u="none" cap="none" strike="noStrike">
                    <a:solidFill>
                      <a:srgbClr val="000000"/>
                    </a:solidFill>
                    <a:latin typeface="Arial"/>
                    <a:ea typeface="Arial"/>
                    <a:cs typeface="Arial"/>
                    <a:sym typeface="Arial"/>
                  </a:endParaRPr>
                </a:p>
                <a:p>
                  <a:pPr indent="-285750" lvl="0" marL="285750" marR="0" rtl="0" algn="l">
                    <a:lnSpc>
                      <a:spcPct val="115000"/>
                    </a:lnSpc>
                    <a:spcBef>
                      <a:spcPts val="300"/>
                    </a:spcBef>
                    <a:spcAft>
                      <a:spcPts val="0"/>
                    </a:spcAft>
                    <a:buClr>
                      <a:srgbClr val="000000"/>
                    </a:buClr>
                    <a:buSzPts val="1100"/>
                    <a:buFont typeface="Arial"/>
                    <a:buChar char="•"/>
                  </a:pPr>
                  <a:r>
                    <a:rPr b="0" i="0" lang="en-US" sz="1600" u="none" cap="none" strike="noStrike">
                      <a:solidFill>
                        <a:srgbClr val="000000"/>
                      </a:solidFill>
                      <a:latin typeface="Arial"/>
                      <a:ea typeface="Arial"/>
                      <a:cs typeface="Arial"/>
                      <a:sym typeface="Arial"/>
                    </a:rPr>
                    <a:t>Develop communication strategy.</a:t>
                  </a:r>
                  <a:endParaRPr b="0" i="0" sz="1600" u="none" cap="none" strike="noStrike">
                    <a:solidFill>
                      <a:srgbClr val="000000"/>
                    </a:solidFill>
                    <a:latin typeface="Arial"/>
                    <a:ea typeface="Arial"/>
                    <a:cs typeface="Arial"/>
                    <a:sym typeface="Arial"/>
                  </a:endParaRPr>
                </a:p>
                <a:p>
                  <a:pPr indent="-260350" lvl="0" marL="285750" marR="0" rtl="0" algn="l">
                    <a:lnSpc>
                      <a:spcPct val="115000"/>
                    </a:lnSpc>
                    <a:spcBef>
                      <a:spcPts val="300"/>
                    </a:spcBef>
                    <a:spcAft>
                      <a:spcPts val="0"/>
                    </a:spcAft>
                    <a:buClr>
                      <a:srgbClr val="000000"/>
                    </a:buClr>
                    <a:buSzPts val="1100"/>
                    <a:buFont typeface="Arial"/>
                    <a:buChar char="•"/>
                  </a:pPr>
                  <a:r>
                    <a:rPr b="0" i="0" lang="en-US" sz="1600" u="none" cap="none" strike="noStrike">
                      <a:solidFill>
                        <a:srgbClr val="000000"/>
                      </a:solidFill>
                      <a:latin typeface="Arial"/>
                      <a:ea typeface="Arial"/>
                      <a:cs typeface="Arial"/>
                      <a:sym typeface="Arial"/>
                    </a:rPr>
                    <a:t>Launch commitment registration.</a:t>
                  </a:r>
                  <a:endParaRPr b="0" i="0" sz="1600" u="none" cap="none" strike="noStrike">
                    <a:solidFill>
                      <a:srgbClr val="000000"/>
                    </a:solidFill>
                    <a:latin typeface="Arial"/>
                    <a:ea typeface="Arial"/>
                    <a:cs typeface="Arial"/>
                    <a:sym typeface="Arial"/>
                  </a:endParaRPr>
                </a:p>
              </p:txBody>
            </p:sp>
            <p:sp>
              <p:nvSpPr>
                <p:cNvPr id="282" name="Google Shape;282;p40"/>
                <p:cNvSpPr txBox="1"/>
                <p:nvPr/>
              </p:nvSpPr>
              <p:spPr>
                <a:xfrm>
                  <a:off x="10198254" y="8093094"/>
                  <a:ext cx="4411063" cy="3433405"/>
                </a:xfrm>
                <a:prstGeom prst="rect">
                  <a:avLst/>
                </a:prstGeom>
                <a:noFill/>
                <a:ln>
                  <a:noFill/>
                </a:ln>
              </p:spPr>
              <p:txBody>
                <a:bodyPr anchorCtr="0" anchor="t" bIns="45700" lIns="91425" spcFirstLastPara="1" rIns="91425" wrap="square" tIns="45700">
                  <a:spAutoFit/>
                </a:bodyPr>
                <a:lstStyle/>
                <a:p>
                  <a:pPr indent="-285750" lvl="0" marL="285750" marR="0" rtl="0" algn="l">
                    <a:lnSpc>
                      <a:spcPct val="115000"/>
                    </a:lnSpc>
                    <a:spcBef>
                      <a:spcPts val="0"/>
                    </a:spcBef>
                    <a:spcAft>
                      <a:spcPts val="0"/>
                    </a:spcAft>
                    <a:buClr>
                      <a:srgbClr val="000000"/>
                    </a:buClr>
                    <a:buSzPts val="1100"/>
                    <a:buFont typeface="Arial"/>
                    <a:buChar char="•"/>
                  </a:pPr>
                  <a:r>
                    <a:rPr b="0" i="0" lang="en-US" sz="1600" u="none" cap="none" strike="noStrike">
                      <a:solidFill>
                        <a:srgbClr val="000000"/>
                      </a:solidFill>
                      <a:latin typeface="Arial"/>
                      <a:ea typeface="Arial"/>
                      <a:cs typeface="Arial"/>
                      <a:sym typeface="Arial"/>
                    </a:rPr>
                    <a:t>Peak mobilization: Conduct regular webinars / workshops /sensitize on the process and the recommendations.</a:t>
                  </a:r>
                  <a:endParaRPr b="0" i="0" sz="1600" u="none" cap="none" strike="noStrike">
                    <a:solidFill>
                      <a:srgbClr val="000000"/>
                    </a:solidFill>
                    <a:latin typeface="Arial"/>
                    <a:ea typeface="Arial"/>
                    <a:cs typeface="Arial"/>
                    <a:sym typeface="Arial"/>
                  </a:endParaRPr>
                </a:p>
                <a:p>
                  <a:pPr indent="-285750" lvl="0" marL="285750" marR="0" rtl="0" algn="l">
                    <a:lnSpc>
                      <a:spcPct val="115000"/>
                    </a:lnSpc>
                    <a:spcBef>
                      <a:spcPts val="300"/>
                    </a:spcBef>
                    <a:spcAft>
                      <a:spcPts val="0"/>
                    </a:spcAft>
                    <a:buClr>
                      <a:srgbClr val="000000"/>
                    </a:buClr>
                    <a:buSzPts val="1100"/>
                    <a:buFont typeface="Arial"/>
                    <a:buChar char="•"/>
                  </a:pPr>
                  <a:r>
                    <a:rPr b="0" i="0" lang="en-US" sz="1600" u="none" cap="none" strike="noStrike">
                      <a:solidFill>
                        <a:srgbClr val="000000"/>
                      </a:solidFill>
                      <a:latin typeface="Arial"/>
                      <a:ea typeface="Arial"/>
                      <a:cs typeface="Arial"/>
                      <a:sym typeface="Arial"/>
                    </a:rPr>
                    <a:t>Prepare the program. Select side events.</a:t>
                  </a:r>
                  <a:endParaRPr b="0" i="0" sz="1400" u="none" cap="none" strike="noStrike">
                    <a:solidFill>
                      <a:srgbClr val="000000"/>
                    </a:solidFill>
                    <a:latin typeface="Arial"/>
                    <a:ea typeface="Arial"/>
                    <a:cs typeface="Arial"/>
                    <a:sym typeface="Arial"/>
                  </a:endParaRPr>
                </a:p>
                <a:p>
                  <a:pPr indent="-285750" lvl="0" marL="285750" marR="0" rtl="0" algn="l">
                    <a:lnSpc>
                      <a:spcPct val="115000"/>
                    </a:lnSpc>
                    <a:spcBef>
                      <a:spcPts val="300"/>
                    </a:spcBef>
                    <a:spcAft>
                      <a:spcPts val="0"/>
                    </a:spcAft>
                    <a:buClr>
                      <a:srgbClr val="000000"/>
                    </a:buClr>
                    <a:buSzPts val="1100"/>
                    <a:buFont typeface="Arial"/>
                    <a:buChar char="•"/>
                  </a:pPr>
                  <a:r>
                    <a:rPr b="0" i="0" lang="en-US" sz="1600" u="none" cap="none" strike="noStrike">
                      <a:solidFill>
                        <a:srgbClr val="000000"/>
                      </a:solidFill>
                      <a:latin typeface="Arial"/>
                      <a:ea typeface="Arial"/>
                      <a:cs typeface="Arial"/>
                      <a:sym typeface="Arial"/>
                    </a:rPr>
                    <a:t>Prepare invitations and logistics. Issue invitations between 8 weeks to 3 months in advance (depending on stakeholders' type) </a:t>
                  </a:r>
                  <a:endParaRPr b="0" i="0" sz="1400" u="none" cap="none" strike="noStrike">
                    <a:solidFill>
                      <a:srgbClr val="000000"/>
                    </a:solidFill>
                    <a:latin typeface="Arial"/>
                    <a:ea typeface="Arial"/>
                    <a:cs typeface="Arial"/>
                    <a:sym typeface="Arial"/>
                  </a:endParaRPr>
                </a:p>
                <a:p>
                  <a:pPr indent="-285750" lvl="0" marL="285750" marR="0" rtl="0" algn="l">
                    <a:lnSpc>
                      <a:spcPct val="115000"/>
                    </a:lnSpc>
                    <a:spcBef>
                      <a:spcPts val="300"/>
                    </a:spcBef>
                    <a:spcAft>
                      <a:spcPts val="0"/>
                    </a:spcAft>
                    <a:buClr>
                      <a:srgbClr val="000000"/>
                    </a:buClr>
                    <a:buSzPts val="1100"/>
                    <a:buFont typeface="Arial"/>
                    <a:buChar char="•"/>
                  </a:pPr>
                  <a:r>
                    <a:rPr b="0" i="0" lang="en-US" sz="1600" u="none" cap="none" strike="noStrike">
                      <a:solidFill>
                        <a:srgbClr val="000000"/>
                      </a:solidFill>
                      <a:latin typeface="Arial"/>
                      <a:ea typeface="Arial"/>
                      <a:cs typeface="Arial"/>
                      <a:sym typeface="Arial"/>
                    </a:rPr>
                    <a:t>Communicate and provide regular updates to the community</a:t>
                  </a:r>
                  <a:endParaRPr b="0" i="0" sz="1400" u="none" cap="none" strike="noStrike">
                    <a:solidFill>
                      <a:srgbClr val="000000"/>
                    </a:solidFill>
                    <a:latin typeface="Arial"/>
                    <a:ea typeface="Arial"/>
                    <a:cs typeface="Arial"/>
                    <a:sym typeface="Arial"/>
                  </a:endParaRPr>
                </a:p>
              </p:txBody>
            </p:sp>
            <p:sp>
              <p:nvSpPr>
                <p:cNvPr id="283" name="Google Shape;283;p40"/>
                <p:cNvSpPr txBox="1"/>
                <p:nvPr/>
              </p:nvSpPr>
              <p:spPr>
                <a:xfrm>
                  <a:off x="10401370" y="6152088"/>
                  <a:ext cx="3982200" cy="1771951"/>
                </a:xfrm>
                <a:prstGeom prst="rect">
                  <a:avLst/>
                </a:prstGeom>
                <a:solidFill>
                  <a:srgbClr val="8CB3E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100"/>
                    <a:buFont typeface="Arial"/>
                    <a:buNone/>
                  </a:pPr>
                  <a:r>
                    <a:rPr b="1" i="0" lang="en-US" sz="2000" u="none" cap="none" strike="noStrike">
                      <a:solidFill>
                        <a:srgbClr val="000000"/>
                      </a:solidFill>
                      <a:latin typeface="Arial"/>
                      <a:ea typeface="Arial"/>
                      <a:cs typeface="Arial"/>
                      <a:sym typeface="Arial"/>
                    </a:rPr>
                    <a:t>M-6 – M-1 : Peak Mobilization, Program Finalization &amp; Logistics</a:t>
                  </a:r>
                  <a:endParaRPr b="0" i="0" sz="2000" u="none" cap="none" strike="noStrike">
                    <a:solidFill>
                      <a:srgbClr val="000000"/>
                    </a:solidFill>
                    <a:latin typeface="Arial"/>
                    <a:ea typeface="Arial"/>
                    <a:cs typeface="Arial"/>
                    <a:sym typeface="Arial"/>
                  </a:endParaRPr>
                </a:p>
              </p:txBody>
            </p:sp>
            <p:sp>
              <p:nvSpPr>
                <p:cNvPr id="284" name="Google Shape;284;p40"/>
                <p:cNvSpPr txBox="1"/>
                <p:nvPr/>
              </p:nvSpPr>
              <p:spPr>
                <a:xfrm>
                  <a:off x="14609317" y="6152088"/>
                  <a:ext cx="2951700" cy="1771951"/>
                </a:xfrm>
                <a:prstGeom prst="rect">
                  <a:avLst/>
                </a:prstGeom>
                <a:solidFill>
                  <a:srgbClr val="8CB3E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100"/>
                    <a:buFont typeface="Arial"/>
                    <a:buNone/>
                  </a:pPr>
                  <a:r>
                    <a:rPr b="1" i="0" lang="en-US" sz="2000" u="none" cap="none" strike="noStrike">
                      <a:solidFill>
                        <a:srgbClr val="000000"/>
                      </a:solidFill>
                      <a:latin typeface="Arial"/>
                      <a:ea typeface="Arial"/>
                      <a:cs typeface="Arial"/>
                      <a:sym typeface="Arial"/>
                    </a:rPr>
                    <a:t>M-1 – M+2 Summit Execution &amp; Follow-Up </a:t>
                  </a:r>
                  <a:endParaRPr b="0" i="0" sz="2000" u="none" cap="none" strike="noStrike">
                    <a:solidFill>
                      <a:srgbClr val="000000"/>
                    </a:solidFill>
                    <a:latin typeface="Arial"/>
                    <a:ea typeface="Arial"/>
                    <a:cs typeface="Arial"/>
                    <a:sym typeface="Arial"/>
                  </a:endParaRPr>
                </a:p>
              </p:txBody>
            </p:sp>
          </p:grpSp>
        </p:grpSp>
        <p:sp>
          <p:nvSpPr>
            <p:cNvPr id="285" name="Google Shape;285;p40"/>
            <p:cNvSpPr txBox="1"/>
            <p:nvPr/>
          </p:nvSpPr>
          <p:spPr>
            <a:xfrm>
              <a:off x="13377417" y="7837904"/>
              <a:ext cx="3454316" cy="3032739"/>
            </a:xfrm>
            <a:prstGeom prst="rect">
              <a:avLst/>
            </a:prstGeom>
            <a:noFill/>
            <a:ln>
              <a:noFill/>
            </a:ln>
          </p:spPr>
          <p:txBody>
            <a:bodyPr anchorCtr="0" anchor="t" bIns="45700" lIns="91425" spcFirstLastPara="1" rIns="91425" wrap="square" tIns="45700">
              <a:spAutoFit/>
            </a:bodyPr>
            <a:lstStyle/>
            <a:p>
              <a:pPr indent="-285750" lvl="0" marL="285750" marR="0" rtl="0" algn="l">
                <a:lnSpc>
                  <a:spcPct val="115000"/>
                </a:lnSpc>
                <a:spcBef>
                  <a:spcPts val="0"/>
                </a:spcBef>
                <a:spcAft>
                  <a:spcPts val="0"/>
                </a:spcAft>
                <a:buClr>
                  <a:srgbClr val="000000"/>
                </a:buClr>
                <a:buSzPts val="1100"/>
                <a:buFont typeface="Arial"/>
                <a:buChar char="•"/>
              </a:pPr>
              <a:r>
                <a:rPr b="0" i="0" lang="en-US" sz="1600" u="none" cap="none" strike="noStrike">
                  <a:solidFill>
                    <a:srgbClr val="000000"/>
                  </a:solidFill>
                  <a:latin typeface="Arial"/>
                  <a:ea typeface="Arial"/>
                  <a:cs typeface="Arial"/>
                  <a:sym typeface="Arial"/>
                </a:rPr>
                <a:t>Deliver Summit. Initial outcome documents (Declaration, summary of commitments) released by end of Summit or immediately after.</a:t>
              </a:r>
              <a:endParaRPr b="0" i="0" sz="1600" u="none" cap="none" strike="noStrike">
                <a:solidFill>
                  <a:srgbClr val="000000"/>
                </a:solidFill>
                <a:latin typeface="Arial"/>
                <a:ea typeface="Arial"/>
                <a:cs typeface="Arial"/>
                <a:sym typeface="Arial"/>
              </a:endParaRPr>
            </a:p>
            <a:p>
              <a:pPr indent="-285750" lvl="0" marL="285750" marR="0" rtl="0" algn="l">
                <a:lnSpc>
                  <a:spcPct val="115000"/>
                </a:lnSpc>
                <a:spcBef>
                  <a:spcPts val="300"/>
                </a:spcBef>
                <a:spcAft>
                  <a:spcPts val="0"/>
                </a:spcAft>
                <a:buClr>
                  <a:srgbClr val="000000"/>
                </a:buClr>
                <a:buSzPts val="1100"/>
                <a:buFont typeface="Arial"/>
                <a:buChar char="•"/>
              </a:pPr>
              <a:r>
                <a:rPr b="0" i="0" lang="en-US" sz="1600" u="none" cap="none" strike="noStrike">
                  <a:solidFill>
                    <a:srgbClr val="000000"/>
                  </a:solidFill>
                  <a:latin typeface="Arial"/>
                  <a:ea typeface="Arial"/>
                  <a:cs typeface="Arial"/>
                  <a:sym typeface="Arial"/>
                </a:rPr>
                <a:t>Post-Summit Analysis &amp; Reporting</a:t>
              </a:r>
              <a:endParaRPr b="0" i="0" sz="1600" u="none" cap="none" strike="noStrike">
                <a:solidFill>
                  <a:srgbClr val="000000"/>
                </a:solidFill>
                <a:latin typeface="Arial"/>
                <a:ea typeface="Arial"/>
                <a:cs typeface="Arial"/>
                <a:sym typeface="Arial"/>
              </a:endParaRPr>
            </a:p>
            <a:p>
              <a:pPr indent="-285750" lvl="0" marL="285750" marR="0" rtl="0" algn="l">
                <a:lnSpc>
                  <a:spcPct val="115000"/>
                </a:lnSpc>
                <a:spcBef>
                  <a:spcPts val="300"/>
                </a:spcBef>
                <a:spcAft>
                  <a:spcPts val="0"/>
                </a:spcAft>
                <a:buClr>
                  <a:srgbClr val="000000"/>
                </a:buClr>
                <a:buSzPts val="1100"/>
                <a:buFont typeface="Arial"/>
                <a:buChar char="•"/>
              </a:pPr>
              <a:r>
                <a:rPr b="0" i="0" lang="en-US" sz="1600" u="none" cap="none" strike="noStrike">
                  <a:solidFill>
                    <a:srgbClr val="000000"/>
                  </a:solidFill>
                  <a:latin typeface="Arial"/>
                  <a:ea typeface="Arial"/>
                  <a:cs typeface="Arial"/>
                  <a:sym typeface="Arial"/>
                </a:rPr>
                <a:t>Lessons learned exercise</a:t>
              </a:r>
              <a:endParaRPr b="0" i="0" sz="1600" u="none" cap="none" strike="noStrike">
                <a:solidFill>
                  <a:srgbClr val="000000"/>
                </a:solidFill>
                <a:latin typeface="Arial"/>
                <a:ea typeface="Arial"/>
                <a:cs typeface="Arial"/>
                <a:sym typeface="Arial"/>
              </a:endParaRPr>
            </a:p>
          </p:txBody>
        </p:sp>
      </p:grpSp>
      <p:sp>
        <p:nvSpPr>
          <p:cNvPr id="286" name="Google Shape;286;p40"/>
          <p:cNvSpPr txBox="1"/>
          <p:nvPr/>
        </p:nvSpPr>
        <p:spPr>
          <a:xfrm>
            <a:off x="416740" y="5166420"/>
            <a:ext cx="9144000"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1" lang="en-US" sz="2400" u="none" cap="none" strike="noStrike">
                <a:solidFill>
                  <a:srgbClr val="3A88A7"/>
                </a:solidFill>
                <a:latin typeface="Roboto"/>
                <a:ea typeface="Roboto"/>
                <a:cs typeface="Roboto"/>
                <a:sym typeface="Roboto"/>
              </a:rPr>
              <a:t>Illustrative example of a potential timeline: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pic>
        <p:nvPicPr>
          <p:cNvPr id="291" name="Google Shape;291;p2"/>
          <p:cNvPicPr preferRelativeResize="0"/>
          <p:nvPr/>
        </p:nvPicPr>
        <p:blipFill rotWithShape="1">
          <a:blip r:embed="rId3">
            <a:alphaModFix/>
          </a:blip>
          <a:srcRect b="0" l="0" r="0" t="0"/>
          <a:stretch/>
        </p:blipFill>
        <p:spPr>
          <a:xfrm>
            <a:off x="15762443" y="8864426"/>
            <a:ext cx="2525557" cy="1422626"/>
          </a:xfrm>
          <a:prstGeom prst="rect">
            <a:avLst/>
          </a:prstGeom>
          <a:noFill/>
          <a:ln>
            <a:noFill/>
          </a:ln>
        </p:spPr>
      </p:pic>
      <p:grpSp>
        <p:nvGrpSpPr>
          <p:cNvPr id="292" name="Google Shape;292;p2"/>
          <p:cNvGrpSpPr/>
          <p:nvPr/>
        </p:nvGrpSpPr>
        <p:grpSpPr>
          <a:xfrm rot="5400000">
            <a:off x="-4840087" y="4815470"/>
            <a:ext cx="10343982" cy="663839"/>
            <a:chOff x="0" y="201387"/>
            <a:chExt cx="4274726" cy="2053321"/>
          </a:xfrm>
        </p:grpSpPr>
        <p:sp>
          <p:nvSpPr>
            <p:cNvPr id="293" name="Google Shape;293;p2"/>
            <p:cNvSpPr/>
            <p:nvPr/>
          </p:nvSpPr>
          <p:spPr>
            <a:xfrm>
              <a:off x="0" y="201387"/>
              <a:ext cx="4274726" cy="2051801"/>
            </a:xfrm>
            <a:custGeom>
              <a:rect b="b" l="l" r="r" t="t"/>
              <a:pathLst>
                <a:path extrusionOk="0" h="2254726" w="4274726">
                  <a:moveTo>
                    <a:pt x="0" y="0"/>
                  </a:moveTo>
                  <a:lnTo>
                    <a:pt x="4274726" y="0"/>
                  </a:lnTo>
                  <a:lnTo>
                    <a:pt x="4274726" y="2254726"/>
                  </a:lnTo>
                  <a:lnTo>
                    <a:pt x="0" y="2254726"/>
                  </a:lnTo>
                  <a:close/>
                </a:path>
              </a:pathLst>
            </a:custGeom>
            <a:gradFill>
              <a:gsLst>
                <a:gs pos="0">
                  <a:srgbClr val="7DC3D6"/>
                </a:gs>
                <a:gs pos="100000">
                  <a:srgbClr val="398397"/>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p2"/>
            <p:cNvSpPr txBox="1"/>
            <p:nvPr/>
          </p:nvSpPr>
          <p:spPr>
            <a:xfrm>
              <a:off x="0" y="598108"/>
              <a:ext cx="4274700" cy="1656600"/>
            </a:xfrm>
            <a:prstGeom prst="rect">
              <a:avLst/>
            </a:prstGeom>
            <a:solidFill>
              <a:srgbClr val="3A88A7"/>
            </a:solid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95" name="Google Shape;295;p2"/>
          <p:cNvSpPr/>
          <p:nvPr/>
        </p:nvSpPr>
        <p:spPr>
          <a:xfrm>
            <a:off x="1025525" y="7749570"/>
            <a:ext cx="11615100" cy="1023600"/>
          </a:xfrm>
          <a:prstGeom prst="wedgeRoundRectCallout">
            <a:avLst>
              <a:gd fmla="val -20833" name="adj1"/>
              <a:gd fmla="val 62500" name="adj2"/>
              <a:gd fmla="val 0" name="adj3"/>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Clr>
                <a:srgbClr val="000000"/>
              </a:buClr>
              <a:buSzPts val="2400"/>
              <a:buFont typeface="Arial"/>
              <a:buNone/>
            </a:pPr>
            <a:r>
              <a:rPr b="0" i="1" lang="en-US" sz="2400" u="none" cap="none" strike="noStrike">
                <a:solidFill>
                  <a:srgbClr val="3A88A7"/>
                </a:solidFill>
                <a:latin typeface="Roboto"/>
                <a:ea typeface="Roboto"/>
                <a:cs typeface="Roboto"/>
                <a:sym typeface="Roboto"/>
              </a:rPr>
              <a:t>Regular Webinars to be conducted 6 months ahead, country delegations to be communicated through their sectors, visa processes to be completed well in advance</a:t>
            </a:r>
            <a:endParaRPr b="0" i="1" sz="2400" u="none" cap="none" strike="noStrike">
              <a:solidFill>
                <a:srgbClr val="3A88A7"/>
              </a:solidFill>
              <a:latin typeface="Roboto"/>
              <a:ea typeface="Roboto"/>
              <a:cs typeface="Roboto"/>
              <a:sym typeface="Roboto"/>
            </a:endParaRPr>
          </a:p>
        </p:txBody>
      </p:sp>
      <p:sp>
        <p:nvSpPr>
          <p:cNvPr id="296" name="Google Shape;296;p2"/>
          <p:cNvSpPr/>
          <p:nvPr/>
        </p:nvSpPr>
        <p:spPr>
          <a:xfrm>
            <a:off x="1025675" y="4267210"/>
            <a:ext cx="11615100" cy="1023600"/>
          </a:xfrm>
          <a:prstGeom prst="wedgeRoundRectCallout">
            <a:avLst>
              <a:gd fmla="val -20833" name="adj1"/>
              <a:gd fmla="val 62500" name="adj2"/>
              <a:gd fmla="val 0" name="adj3"/>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Clr>
                <a:srgbClr val="000000"/>
              </a:buClr>
              <a:buSzPts val="2400"/>
              <a:buFont typeface="Arial"/>
              <a:buNone/>
            </a:pPr>
            <a:r>
              <a:rPr b="0" i="1" lang="en-US" sz="2400" u="none" cap="none" strike="noStrike">
                <a:solidFill>
                  <a:srgbClr val="3A88A7"/>
                </a:solidFill>
                <a:latin typeface="Roboto"/>
                <a:ea typeface="Roboto"/>
                <a:cs typeface="Roboto"/>
                <a:sym typeface="Roboto"/>
              </a:rPr>
              <a:t>At least 12 months for the overarching vision and roadmap is needed, since it sets the parameters for all subsequent decisions.</a:t>
            </a:r>
            <a:endParaRPr b="0" i="1" sz="2400" u="none" cap="none" strike="noStrike">
              <a:solidFill>
                <a:srgbClr val="3A88A7"/>
              </a:solidFill>
              <a:latin typeface="Roboto"/>
              <a:ea typeface="Roboto"/>
              <a:cs typeface="Roboto"/>
              <a:sym typeface="Roboto"/>
            </a:endParaRPr>
          </a:p>
        </p:txBody>
      </p:sp>
      <p:sp>
        <p:nvSpPr>
          <p:cNvPr id="297" name="Google Shape;297;p2"/>
          <p:cNvSpPr/>
          <p:nvPr/>
        </p:nvSpPr>
        <p:spPr>
          <a:xfrm>
            <a:off x="1025675" y="219350"/>
            <a:ext cx="11615100" cy="1512000"/>
          </a:xfrm>
          <a:prstGeom prst="wedgeRoundRectCallout">
            <a:avLst>
              <a:gd fmla="val -20833" name="adj1"/>
              <a:gd fmla="val 62500" name="adj2"/>
              <a:gd fmla="val 0" name="adj3"/>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Clr>
                <a:srgbClr val="000000"/>
              </a:buClr>
              <a:buSzPts val="2400"/>
              <a:buFont typeface="Arial"/>
              <a:buNone/>
            </a:pPr>
            <a:r>
              <a:rPr b="0" i="1" lang="en-US" sz="2400" u="none" cap="none" strike="noStrike">
                <a:solidFill>
                  <a:srgbClr val="3A88A7"/>
                </a:solidFill>
                <a:latin typeface="Roboto"/>
                <a:ea typeface="Roboto"/>
                <a:cs typeface="Roboto"/>
                <a:sym typeface="Roboto"/>
              </a:rPr>
              <a:t>Aim to standardise the process as much as possible to save time each time with starting from scratch. Start the whole process 2 years before the summit, usually start is quite slow. But this way organisations involved can spread the work.</a:t>
            </a:r>
            <a:endParaRPr b="0" i="1" sz="2400" u="none" cap="none" strike="noStrike">
              <a:solidFill>
                <a:srgbClr val="3A88A7"/>
              </a:solidFill>
              <a:latin typeface="Roboto"/>
              <a:ea typeface="Roboto"/>
              <a:cs typeface="Roboto"/>
              <a:sym typeface="Roboto"/>
            </a:endParaRPr>
          </a:p>
        </p:txBody>
      </p:sp>
      <p:sp>
        <p:nvSpPr>
          <p:cNvPr id="298" name="Google Shape;298;p2"/>
          <p:cNvSpPr/>
          <p:nvPr/>
        </p:nvSpPr>
        <p:spPr>
          <a:xfrm flipH="1">
            <a:off x="5096775" y="2027730"/>
            <a:ext cx="12864300" cy="1943100"/>
          </a:xfrm>
          <a:prstGeom prst="wedgeRoundRectCallout">
            <a:avLst>
              <a:gd fmla="val -20833" name="adj1"/>
              <a:gd fmla="val 62500" name="adj2"/>
              <a:gd fmla="val 0" name="adj3"/>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Clr>
                <a:srgbClr val="000000"/>
              </a:buClr>
              <a:buSzPts val="2400"/>
              <a:buFont typeface="Arial"/>
              <a:buNone/>
            </a:pPr>
            <a:r>
              <a:rPr b="0" i="1" lang="en-US" sz="2400" u="none" cap="none" strike="noStrike">
                <a:solidFill>
                  <a:srgbClr val="3A88A7"/>
                </a:solidFill>
                <a:latin typeface="Roboto"/>
                <a:ea typeface="Roboto"/>
                <a:cs typeface="Roboto"/>
                <a:sym typeface="Roboto"/>
              </a:rPr>
              <a:t>Start with full preparations at least a year in advance - ideally 1.5 years before, to set up and start meetings to shape Summit vision, roadmap and commitment guide. [...] Commitment mobilization should start by sensitization up to a year before - and with full commitment mobilization using the commitment guide starting 6-9 months before the Summit.</a:t>
            </a:r>
            <a:endParaRPr b="0" i="1" sz="2400" u="none" cap="none" strike="noStrike">
              <a:solidFill>
                <a:srgbClr val="3A88A7"/>
              </a:solidFill>
              <a:latin typeface="Roboto"/>
              <a:ea typeface="Roboto"/>
              <a:cs typeface="Roboto"/>
              <a:sym typeface="Roboto"/>
            </a:endParaRPr>
          </a:p>
        </p:txBody>
      </p:sp>
      <p:sp>
        <p:nvSpPr>
          <p:cNvPr id="299" name="Google Shape;299;p2"/>
          <p:cNvSpPr/>
          <p:nvPr/>
        </p:nvSpPr>
        <p:spPr>
          <a:xfrm flipH="1">
            <a:off x="5096775" y="5587190"/>
            <a:ext cx="12864300" cy="1866000"/>
          </a:xfrm>
          <a:prstGeom prst="wedgeRoundRectCallout">
            <a:avLst>
              <a:gd fmla="val -20833" name="adj1"/>
              <a:gd fmla="val 62500" name="adj2"/>
              <a:gd fmla="val 0" name="adj3"/>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Clr>
                <a:srgbClr val="000000"/>
              </a:buClr>
              <a:buSzPts val="2400"/>
              <a:buFont typeface="Arial"/>
              <a:buNone/>
            </a:pPr>
            <a:r>
              <a:rPr b="0" i="1" lang="en-US" sz="2400" u="none" cap="none" strike="noStrike">
                <a:solidFill>
                  <a:srgbClr val="3A88A7"/>
                </a:solidFill>
                <a:latin typeface="Roboto"/>
                <a:ea typeface="Roboto"/>
                <a:cs typeface="Roboto"/>
                <a:sym typeface="Roboto"/>
              </a:rPr>
              <a:t>There should be a meeting of the leads more than 12 months in advance to agree upon the overall themes and set major directions for the Summit. This would give the working groups sufficient time to develop the themes further, create commitment guides, and work with commitment makers to shape the content they would bring to the Summit.</a:t>
            </a:r>
            <a:endParaRPr b="0" i="1" sz="2400" u="none" cap="none" strike="noStrike">
              <a:solidFill>
                <a:srgbClr val="3A88A7"/>
              </a:solidFill>
              <a:latin typeface="Roboto"/>
              <a:ea typeface="Roboto"/>
              <a:cs typeface="Roboto"/>
              <a:sym typeface="Roboto"/>
            </a:endParaRPr>
          </a:p>
        </p:txBody>
      </p:sp>
      <p:sp>
        <p:nvSpPr>
          <p:cNvPr id="300" name="Google Shape;300;p2"/>
          <p:cNvSpPr/>
          <p:nvPr/>
        </p:nvSpPr>
        <p:spPr>
          <a:xfrm flipH="1">
            <a:off x="5096775" y="9069550"/>
            <a:ext cx="10578300" cy="1023600"/>
          </a:xfrm>
          <a:prstGeom prst="wedgeRoundRectCallout">
            <a:avLst>
              <a:gd fmla="val -20833" name="adj1"/>
              <a:gd fmla="val 62500" name="adj2"/>
              <a:gd fmla="val 0" name="adj3"/>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Clr>
                <a:srgbClr val="000000"/>
              </a:buClr>
              <a:buSzPts val="2400"/>
              <a:buFont typeface="Arial"/>
              <a:buNone/>
            </a:pPr>
            <a:r>
              <a:rPr b="0" i="1" lang="en-US" sz="2400" u="none" cap="none" strike="noStrike">
                <a:solidFill>
                  <a:srgbClr val="3A88A7"/>
                </a:solidFill>
                <a:latin typeface="Roboto"/>
                <a:ea typeface="Roboto"/>
                <a:cs typeface="Roboto"/>
                <a:sym typeface="Roboto"/>
              </a:rPr>
              <a:t>[communication campaign] should start 3-6 months before the event (or even before) to drum up support and mobilize commitments.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grpSp>
        <p:nvGrpSpPr>
          <p:cNvPr id="305" name="Google Shape;305;p45"/>
          <p:cNvGrpSpPr/>
          <p:nvPr/>
        </p:nvGrpSpPr>
        <p:grpSpPr>
          <a:xfrm>
            <a:off x="1" y="1654916"/>
            <a:ext cx="18288134" cy="663839"/>
            <a:chOff x="0" y="201387"/>
            <a:chExt cx="4274726" cy="2053321"/>
          </a:xfrm>
        </p:grpSpPr>
        <p:sp>
          <p:nvSpPr>
            <p:cNvPr id="306" name="Google Shape;306;p45"/>
            <p:cNvSpPr/>
            <p:nvPr/>
          </p:nvSpPr>
          <p:spPr>
            <a:xfrm>
              <a:off x="0" y="201387"/>
              <a:ext cx="4274726" cy="2051801"/>
            </a:xfrm>
            <a:custGeom>
              <a:rect b="b" l="l" r="r" t="t"/>
              <a:pathLst>
                <a:path extrusionOk="0" h="2254726" w="4274726">
                  <a:moveTo>
                    <a:pt x="0" y="0"/>
                  </a:moveTo>
                  <a:lnTo>
                    <a:pt x="4274726" y="0"/>
                  </a:lnTo>
                  <a:lnTo>
                    <a:pt x="4274726" y="2254726"/>
                  </a:lnTo>
                  <a:lnTo>
                    <a:pt x="0" y="2254726"/>
                  </a:lnTo>
                  <a:close/>
                </a:path>
              </a:pathLst>
            </a:custGeom>
            <a:gradFill>
              <a:gsLst>
                <a:gs pos="0">
                  <a:srgbClr val="7DC3D6"/>
                </a:gs>
                <a:gs pos="100000">
                  <a:srgbClr val="398397"/>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07" name="Google Shape;307;p45"/>
            <p:cNvSpPr txBox="1"/>
            <p:nvPr/>
          </p:nvSpPr>
          <p:spPr>
            <a:xfrm>
              <a:off x="0" y="598108"/>
              <a:ext cx="4274700" cy="1656600"/>
            </a:xfrm>
            <a:prstGeom prst="rect">
              <a:avLst/>
            </a:prstGeom>
            <a:solidFill>
              <a:srgbClr val="3A88A7"/>
            </a:solid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pic>
        <p:nvPicPr>
          <p:cNvPr id="308" name="Google Shape;308;p45"/>
          <p:cNvPicPr preferRelativeResize="0"/>
          <p:nvPr/>
        </p:nvPicPr>
        <p:blipFill rotWithShape="1">
          <a:blip r:embed="rId3">
            <a:alphaModFix/>
          </a:blip>
          <a:srcRect b="0" l="0" r="0" t="0"/>
          <a:stretch/>
        </p:blipFill>
        <p:spPr>
          <a:xfrm>
            <a:off x="15357268" y="144226"/>
            <a:ext cx="2525558" cy="1422626"/>
          </a:xfrm>
          <a:prstGeom prst="rect">
            <a:avLst/>
          </a:prstGeom>
          <a:noFill/>
          <a:ln>
            <a:noFill/>
          </a:ln>
        </p:spPr>
      </p:pic>
      <p:sp>
        <p:nvSpPr>
          <p:cNvPr id="309" name="Google Shape;309;p45"/>
          <p:cNvSpPr txBox="1"/>
          <p:nvPr/>
        </p:nvSpPr>
        <p:spPr>
          <a:xfrm>
            <a:off x="771524" y="394323"/>
            <a:ext cx="16473489" cy="922432"/>
          </a:xfrm>
          <a:prstGeom prst="rect">
            <a:avLst/>
          </a:prstGeom>
          <a:noFill/>
          <a:ln>
            <a:noFill/>
          </a:ln>
        </p:spPr>
        <p:txBody>
          <a:bodyPr anchorCtr="0" anchor="t" bIns="0" lIns="0" spcFirstLastPara="1" rIns="0" wrap="square" tIns="0">
            <a:spAutoFit/>
          </a:bodyPr>
          <a:lstStyle/>
          <a:p>
            <a:pPr indent="0" lvl="0" marL="0" marR="0" rtl="0" algn="l">
              <a:lnSpc>
                <a:spcPct val="111003"/>
              </a:lnSpc>
              <a:spcBef>
                <a:spcPts val="0"/>
              </a:spcBef>
              <a:spcAft>
                <a:spcPts val="0"/>
              </a:spcAft>
              <a:buClr>
                <a:srgbClr val="000000"/>
              </a:buClr>
              <a:buSzPts val="5400"/>
              <a:buFont typeface="Arial"/>
              <a:buNone/>
            </a:pPr>
            <a:r>
              <a:rPr b="1" i="0" lang="en-US" sz="5400" u="none" cap="none" strike="noStrike">
                <a:solidFill>
                  <a:srgbClr val="CC9900"/>
                </a:solidFill>
                <a:latin typeface="Roboto"/>
                <a:ea typeface="Roboto"/>
                <a:cs typeface="Roboto"/>
                <a:sym typeface="Roboto"/>
              </a:rPr>
              <a:t>LESSONS-LEARNED ON THE ORGANIZATION</a:t>
            </a:r>
            <a:endParaRPr b="0" i="0" sz="1100" u="none" cap="none" strike="noStrike">
              <a:solidFill>
                <a:srgbClr val="CC9900"/>
              </a:solidFill>
              <a:latin typeface="Arial"/>
              <a:ea typeface="Arial"/>
              <a:cs typeface="Arial"/>
              <a:sym typeface="Arial"/>
            </a:endParaRPr>
          </a:p>
        </p:txBody>
      </p:sp>
      <p:sp>
        <p:nvSpPr>
          <p:cNvPr id="310" name="Google Shape;310;p45"/>
          <p:cNvSpPr txBox="1"/>
          <p:nvPr/>
        </p:nvSpPr>
        <p:spPr>
          <a:xfrm>
            <a:off x="771524" y="394323"/>
            <a:ext cx="16473600" cy="2070900"/>
          </a:xfrm>
          <a:prstGeom prst="rect">
            <a:avLst/>
          </a:prstGeom>
          <a:noFill/>
          <a:ln>
            <a:noFill/>
          </a:ln>
        </p:spPr>
        <p:txBody>
          <a:bodyPr anchorCtr="0" anchor="t" bIns="0" lIns="0" spcFirstLastPara="1" rIns="0" wrap="square" tIns="0">
            <a:spAutoFit/>
          </a:bodyPr>
          <a:lstStyle/>
          <a:p>
            <a:pPr indent="0" lvl="0" marL="0" marR="0" rtl="0" algn="l">
              <a:lnSpc>
                <a:spcPct val="111003"/>
              </a:lnSpc>
              <a:spcBef>
                <a:spcPts val="0"/>
              </a:spcBef>
              <a:spcAft>
                <a:spcPts val="0"/>
              </a:spcAft>
              <a:buClr>
                <a:srgbClr val="000000"/>
              </a:buClr>
              <a:buSzPts val="5400"/>
              <a:buFont typeface="Arial"/>
              <a:buNone/>
            </a:pPr>
            <a:r>
              <a:rPr b="1" i="0" lang="en-US" sz="5400" u="none" cap="none" strike="noStrike">
                <a:solidFill>
                  <a:srgbClr val="CC9900"/>
                </a:solidFill>
                <a:latin typeface="Roboto"/>
                <a:ea typeface="Roboto"/>
                <a:cs typeface="Roboto"/>
                <a:sym typeface="Roboto"/>
              </a:rPr>
              <a:t>LESSONS-LEARNED ON THE ORGANIZATION</a:t>
            </a:r>
            <a:endParaRPr b="0" i="0" sz="1400" u="none" cap="none" strike="noStrike">
              <a:solidFill>
                <a:srgbClr val="000000"/>
              </a:solidFill>
              <a:latin typeface="Arial"/>
              <a:ea typeface="Arial"/>
              <a:cs typeface="Arial"/>
              <a:sym typeface="Arial"/>
            </a:endParaRPr>
          </a:p>
          <a:p>
            <a:pPr indent="0" lvl="0" marL="0" marR="0" rtl="0" algn="l">
              <a:lnSpc>
                <a:spcPct val="111003"/>
              </a:lnSpc>
              <a:spcBef>
                <a:spcPts val="0"/>
              </a:spcBef>
              <a:spcAft>
                <a:spcPts val="0"/>
              </a:spcAft>
              <a:buClr>
                <a:srgbClr val="000000"/>
              </a:buClr>
              <a:buSzPts val="2400"/>
              <a:buFont typeface="Arial"/>
              <a:buNone/>
            </a:pPr>
            <a:r>
              <a:rPr b="1" i="0" lang="en-US" sz="2400" u="none" cap="none" strike="noStrike">
                <a:solidFill>
                  <a:schemeClr val="lt1"/>
                </a:solidFill>
                <a:latin typeface="Roboto"/>
                <a:ea typeface="Roboto"/>
                <a:cs typeface="Roboto"/>
                <a:sym typeface="Roboto"/>
              </a:rPr>
              <a:t> </a:t>
            </a:r>
            <a:endParaRPr b="1" i="0" sz="4800" u="none" cap="none" strike="noStrike">
              <a:solidFill>
                <a:schemeClr val="lt1"/>
              </a:solidFill>
              <a:latin typeface="Roboto"/>
              <a:ea typeface="Roboto"/>
              <a:cs typeface="Roboto"/>
              <a:sym typeface="Roboto"/>
            </a:endParaRPr>
          </a:p>
          <a:p>
            <a:pPr indent="0" lvl="0" marL="0" marR="0" rtl="0" algn="l">
              <a:lnSpc>
                <a:spcPct val="111003"/>
              </a:lnSpc>
              <a:spcBef>
                <a:spcPts val="0"/>
              </a:spcBef>
              <a:spcAft>
                <a:spcPts val="0"/>
              </a:spcAft>
              <a:buClr>
                <a:srgbClr val="000000"/>
              </a:buClr>
              <a:buSzPts val="3600"/>
              <a:buFont typeface="Arial"/>
              <a:buNone/>
            </a:pPr>
            <a:r>
              <a:rPr b="1" i="0" lang="en-US" sz="3600" u="none" cap="none" strike="noStrike">
                <a:solidFill>
                  <a:schemeClr val="lt1"/>
                </a:solidFill>
                <a:latin typeface="Roboto"/>
                <a:ea typeface="Roboto"/>
                <a:cs typeface="Roboto"/>
                <a:sym typeface="Roboto"/>
              </a:rPr>
              <a:t>2. Build an inclusive and participative international governance structure</a:t>
            </a:r>
            <a:endParaRPr b="1" i="0" sz="3600" u="none" cap="none" strike="noStrike">
              <a:solidFill>
                <a:schemeClr val="lt1"/>
              </a:solidFill>
              <a:latin typeface="Roboto"/>
              <a:ea typeface="Roboto"/>
              <a:cs typeface="Roboto"/>
              <a:sym typeface="Roboto"/>
            </a:endParaRPr>
          </a:p>
          <a:p>
            <a:pPr indent="0" lvl="0" marL="0" marR="0" rtl="0" algn="l">
              <a:lnSpc>
                <a:spcPct val="111003"/>
              </a:lnSpc>
              <a:spcBef>
                <a:spcPts val="0"/>
              </a:spcBef>
              <a:spcAft>
                <a:spcPts val="0"/>
              </a:spcAft>
              <a:buClr>
                <a:srgbClr val="000000"/>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311" name="Google Shape;311;p45"/>
          <p:cNvSpPr txBox="1"/>
          <p:nvPr/>
        </p:nvSpPr>
        <p:spPr>
          <a:xfrm>
            <a:off x="500024" y="2846495"/>
            <a:ext cx="16745100" cy="6711000"/>
          </a:xfrm>
          <a:prstGeom prst="rect">
            <a:avLst/>
          </a:prstGeom>
          <a:noFill/>
          <a:ln>
            <a:noFill/>
          </a:ln>
        </p:spPr>
        <p:txBody>
          <a:bodyPr anchorCtr="0" anchor="t" bIns="45700" lIns="91425" spcFirstLastPara="1" rIns="91425" wrap="square" tIns="45700">
            <a:spAutoFit/>
          </a:bodyPr>
          <a:lstStyle/>
          <a:p>
            <a:pPr indent="-457200" lvl="0" marL="457200" marR="0" rtl="0" algn="just">
              <a:lnSpc>
                <a:spcPct val="100000"/>
              </a:lnSpc>
              <a:spcBef>
                <a:spcPts val="0"/>
              </a:spcBef>
              <a:spcAft>
                <a:spcPts val="0"/>
              </a:spcAft>
              <a:buClr>
                <a:srgbClr val="31859B"/>
              </a:buClr>
              <a:buSzPts val="3000"/>
              <a:buFont typeface="Arial"/>
              <a:buChar char="●"/>
            </a:pPr>
            <a:r>
              <a:rPr b="0" i="0" lang="en-US" sz="3000" u="none" cap="none" strike="noStrike">
                <a:solidFill>
                  <a:srgbClr val="3A88A7"/>
                </a:solidFill>
                <a:latin typeface="Roboto"/>
                <a:ea typeface="Roboto"/>
                <a:cs typeface="Roboto"/>
                <a:sym typeface="Roboto"/>
              </a:rPr>
              <a:t>A good practice from N4G Paris was the</a:t>
            </a:r>
            <a:r>
              <a:rPr b="1" i="0" lang="en-US" sz="3000" u="none" cap="none" strike="noStrike">
                <a:solidFill>
                  <a:srgbClr val="3A88A7"/>
                </a:solidFill>
                <a:latin typeface="Roboto"/>
                <a:ea typeface="Roboto"/>
                <a:cs typeface="Roboto"/>
                <a:sym typeface="Roboto"/>
              </a:rPr>
              <a:t> inclusive and participative international governance</a:t>
            </a:r>
            <a:r>
              <a:rPr b="0" i="0" lang="en-US" sz="3000" u="none" cap="none" strike="noStrike">
                <a:solidFill>
                  <a:srgbClr val="3A88A7"/>
                </a:solidFill>
                <a:latin typeface="Roboto"/>
                <a:ea typeface="Roboto"/>
                <a:cs typeface="Roboto"/>
                <a:sym typeface="Roboto"/>
              </a:rPr>
              <a:t>, involving different constituencies and geographies. </a:t>
            </a:r>
            <a:r>
              <a:rPr b="1" i="0" lang="en-US" sz="3000" u="none" cap="none" strike="noStrike">
                <a:solidFill>
                  <a:srgbClr val="3A88A7"/>
                </a:solidFill>
                <a:latin typeface="Roboto"/>
                <a:ea typeface="Roboto"/>
                <a:cs typeface="Roboto"/>
                <a:sym typeface="Roboto"/>
              </a:rPr>
              <a:t>Large group of diverse countries </a:t>
            </a:r>
            <a:r>
              <a:rPr b="0" i="0" lang="en-US" sz="3000" u="none" cap="none" strike="noStrike">
                <a:solidFill>
                  <a:srgbClr val="3A88A7"/>
                </a:solidFill>
                <a:latin typeface="Roboto"/>
                <a:ea typeface="Roboto"/>
                <a:cs typeface="Roboto"/>
                <a:sym typeface="Roboto"/>
              </a:rPr>
              <a:t>(‘Core Group’) was valued in the governance and to support the mobilization. The </a:t>
            </a:r>
            <a:r>
              <a:rPr b="1" i="0" lang="en-US" sz="3000" u="none" cap="none" strike="noStrike">
                <a:solidFill>
                  <a:srgbClr val="3A88A7"/>
                </a:solidFill>
                <a:latin typeface="Roboto"/>
                <a:ea typeface="Roboto"/>
                <a:cs typeface="Roboto"/>
                <a:sym typeface="Roboto"/>
              </a:rPr>
              <a:t>Troika</a:t>
            </a:r>
            <a:r>
              <a:rPr b="0" i="0" lang="en-US" sz="3000" u="none" cap="none" strike="noStrike">
                <a:solidFill>
                  <a:srgbClr val="3A88A7"/>
                </a:solidFill>
                <a:latin typeface="Roboto"/>
                <a:ea typeface="Roboto"/>
                <a:cs typeface="Roboto"/>
                <a:sym typeface="Roboto"/>
              </a:rPr>
              <a:t> mechanism (previous, current, and future N4G host) was viewed as a positive innovation in governance to support continuity between Summits, despite challenges faced.</a:t>
            </a:r>
            <a:endParaRPr b="0" i="0" sz="1400" u="none" cap="none" strike="noStrike">
              <a:solidFill>
                <a:srgbClr val="000000"/>
              </a:solidFill>
              <a:latin typeface="Arial"/>
              <a:ea typeface="Arial"/>
              <a:cs typeface="Arial"/>
              <a:sym typeface="Arial"/>
            </a:endParaRPr>
          </a:p>
          <a:p>
            <a:pPr indent="-457200" lvl="0" marL="457200" marR="0" rtl="0" algn="just">
              <a:lnSpc>
                <a:spcPct val="100000"/>
              </a:lnSpc>
              <a:spcBef>
                <a:spcPts val="1600"/>
              </a:spcBef>
              <a:spcAft>
                <a:spcPts val="0"/>
              </a:spcAft>
              <a:buClr>
                <a:srgbClr val="31859B"/>
              </a:buClr>
              <a:buSzPts val="3000"/>
              <a:buFont typeface="Arial"/>
              <a:buChar char="●"/>
            </a:pPr>
            <a:r>
              <a:rPr b="0" i="0" lang="en-US" sz="3000" u="none" cap="none" strike="noStrike">
                <a:solidFill>
                  <a:srgbClr val="3A88A7"/>
                </a:solidFill>
                <a:latin typeface="Roboto"/>
                <a:ea typeface="Roboto"/>
                <a:cs typeface="Roboto"/>
                <a:sym typeface="Roboto"/>
              </a:rPr>
              <a:t>The role given to the nutrition community to </a:t>
            </a:r>
            <a:r>
              <a:rPr b="1" i="0" lang="en-US" sz="3000" u="none" cap="none" strike="noStrike">
                <a:solidFill>
                  <a:srgbClr val="3A88A7"/>
                </a:solidFill>
                <a:latin typeface="Roboto"/>
                <a:ea typeface="Roboto"/>
                <a:cs typeface="Roboto"/>
                <a:sym typeface="Roboto"/>
              </a:rPr>
              <a:t>contribute to the vision and roadmap &amp; commitment guide</a:t>
            </a:r>
            <a:r>
              <a:rPr b="0" i="0" lang="en-US" sz="3000" u="none" cap="none" strike="noStrike">
                <a:solidFill>
                  <a:srgbClr val="3A88A7"/>
                </a:solidFill>
                <a:latin typeface="Roboto"/>
                <a:ea typeface="Roboto"/>
                <a:cs typeface="Roboto"/>
                <a:sym typeface="Roboto"/>
              </a:rPr>
              <a:t> and, through the working groups, to </a:t>
            </a:r>
            <a:r>
              <a:rPr b="1" i="0" lang="en-US" sz="3000" u="none" cap="none" strike="noStrike">
                <a:solidFill>
                  <a:srgbClr val="3A88A7"/>
                </a:solidFill>
                <a:latin typeface="Roboto"/>
                <a:ea typeface="Roboto"/>
                <a:cs typeface="Roboto"/>
                <a:sym typeface="Roboto"/>
              </a:rPr>
              <a:t>develop the key technical content </a:t>
            </a:r>
            <a:r>
              <a:rPr b="0" i="0" lang="en-US" sz="3000" u="none" cap="none" strike="noStrike">
                <a:solidFill>
                  <a:srgbClr val="3A88A7"/>
                </a:solidFill>
                <a:latin typeface="Roboto"/>
                <a:ea typeface="Roboto"/>
                <a:cs typeface="Roboto"/>
                <a:sym typeface="Roboto"/>
              </a:rPr>
              <a:t>was valued.</a:t>
            </a:r>
            <a:endParaRPr b="0" i="0" sz="1400" u="none" cap="none" strike="noStrike">
              <a:solidFill>
                <a:srgbClr val="000000"/>
              </a:solidFill>
              <a:latin typeface="Arial"/>
              <a:ea typeface="Arial"/>
              <a:cs typeface="Arial"/>
              <a:sym typeface="Arial"/>
            </a:endParaRPr>
          </a:p>
          <a:p>
            <a:pPr indent="-457200" lvl="0" marL="457200" marR="0" rtl="0" algn="just">
              <a:lnSpc>
                <a:spcPct val="100000"/>
              </a:lnSpc>
              <a:spcBef>
                <a:spcPts val="1600"/>
              </a:spcBef>
              <a:spcAft>
                <a:spcPts val="0"/>
              </a:spcAft>
              <a:buClr>
                <a:srgbClr val="31859B"/>
              </a:buClr>
              <a:buSzPts val="3000"/>
              <a:buFont typeface="Arial"/>
              <a:buChar char="●"/>
            </a:pPr>
            <a:r>
              <a:rPr b="0" i="0" lang="en-US" sz="3000" u="none" cap="none" strike="noStrike">
                <a:solidFill>
                  <a:srgbClr val="3A88A7"/>
                </a:solidFill>
                <a:latin typeface="Roboto"/>
                <a:ea typeface="Roboto"/>
                <a:cs typeface="Roboto"/>
                <a:sym typeface="Roboto"/>
              </a:rPr>
              <a:t>The set up at a later stage of a </a:t>
            </a:r>
            <a:r>
              <a:rPr b="1" i="0" lang="en-US" sz="3000" u="none" cap="none" strike="noStrike">
                <a:solidFill>
                  <a:srgbClr val="3A88A7"/>
                </a:solidFill>
                <a:latin typeface="Roboto"/>
                <a:ea typeface="Roboto"/>
                <a:cs typeface="Roboto"/>
                <a:sym typeface="Roboto"/>
              </a:rPr>
              <a:t>smaller group </a:t>
            </a:r>
            <a:r>
              <a:rPr b="0" i="0" lang="en-US" sz="3000" u="none" cap="none" strike="noStrike">
                <a:solidFill>
                  <a:srgbClr val="3A88A7"/>
                </a:solidFill>
                <a:latin typeface="Roboto"/>
                <a:ea typeface="Roboto"/>
                <a:cs typeface="Roboto"/>
                <a:sym typeface="Roboto"/>
              </a:rPr>
              <a:t>[called the ‘inter-working group’] was viewed positively as a way to </a:t>
            </a:r>
            <a:r>
              <a:rPr b="1" i="0" lang="en-US" sz="3000" u="none" cap="none" strike="noStrike">
                <a:solidFill>
                  <a:srgbClr val="3A88A7"/>
                </a:solidFill>
                <a:latin typeface="Roboto"/>
                <a:ea typeface="Roboto"/>
                <a:cs typeface="Roboto"/>
                <a:sym typeface="Roboto"/>
              </a:rPr>
              <a:t>actively relay mobilization efforts</a:t>
            </a:r>
            <a:r>
              <a:rPr b="0" i="0" lang="en-US" sz="3000" u="none" cap="none" strike="noStrike">
                <a:solidFill>
                  <a:srgbClr val="3A88A7"/>
                </a:solidFill>
                <a:latin typeface="Roboto"/>
                <a:ea typeface="Roboto"/>
                <a:cs typeface="Roboto"/>
                <a:sym typeface="Roboto"/>
              </a:rPr>
              <a:t>, </a:t>
            </a:r>
            <a:r>
              <a:rPr b="1" i="0" lang="en-US" sz="3000" u="none" cap="none" strike="noStrike">
                <a:solidFill>
                  <a:srgbClr val="3A88A7"/>
                </a:solidFill>
                <a:latin typeface="Roboto"/>
                <a:ea typeface="Roboto"/>
                <a:cs typeface="Roboto"/>
                <a:sym typeface="Roboto"/>
              </a:rPr>
              <a:t>provide advice to the organizers </a:t>
            </a:r>
            <a:r>
              <a:rPr b="0" i="0" lang="en-US" sz="3000" u="none" cap="none" strike="noStrike">
                <a:solidFill>
                  <a:srgbClr val="3A88A7"/>
                </a:solidFill>
                <a:latin typeface="Roboto"/>
                <a:ea typeface="Roboto"/>
                <a:cs typeface="Roboto"/>
                <a:sym typeface="Roboto"/>
              </a:rPr>
              <a:t>and </a:t>
            </a:r>
            <a:r>
              <a:rPr b="1" i="0" lang="en-US" sz="3000" u="none" cap="none" strike="noStrike">
                <a:solidFill>
                  <a:srgbClr val="3A88A7"/>
                </a:solidFill>
                <a:latin typeface="Roboto"/>
                <a:ea typeface="Roboto"/>
                <a:cs typeface="Roboto"/>
                <a:sym typeface="Roboto"/>
              </a:rPr>
              <a:t>coordinate intelligence </a:t>
            </a:r>
            <a:r>
              <a:rPr b="0" i="0" lang="en-US" sz="3000" u="none" cap="none" strike="noStrike">
                <a:solidFill>
                  <a:srgbClr val="3A88A7"/>
                </a:solidFill>
                <a:latin typeface="Roboto"/>
                <a:ea typeface="Roboto"/>
                <a:cs typeface="Roboto"/>
                <a:sym typeface="Roboto"/>
              </a:rPr>
              <a:t>on commitments and participation from an earlier stage.</a:t>
            </a:r>
            <a:endParaRPr b="0" i="0" sz="1400" u="none" cap="none" strike="noStrike">
              <a:solidFill>
                <a:srgbClr val="000000"/>
              </a:solidFill>
              <a:latin typeface="Arial"/>
              <a:ea typeface="Arial"/>
              <a:cs typeface="Arial"/>
              <a:sym typeface="Arial"/>
            </a:endParaRPr>
          </a:p>
          <a:p>
            <a:pPr indent="-457200" lvl="0" marL="457200" marR="0" rtl="0" algn="just">
              <a:lnSpc>
                <a:spcPct val="100000"/>
              </a:lnSpc>
              <a:spcBef>
                <a:spcPts val="1600"/>
              </a:spcBef>
              <a:spcAft>
                <a:spcPts val="0"/>
              </a:spcAft>
              <a:buClr>
                <a:srgbClr val="31859B"/>
              </a:buClr>
              <a:buSzPts val="3000"/>
              <a:buFont typeface="Arial"/>
              <a:buChar char="●"/>
            </a:pPr>
            <a:r>
              <a:rPr b="0" i="0" lang="en-US" sz="3000" u="none" cap="none" strike="noStrike">
                <a:solidFill>
                  <a:srgbClr val="3A88A7"/>
                </a:solidFill>
                <a:latin typeface="Roboto"/>
                <a:ea typeface="Roboto"/>
                <a:cs typeface="Roboto"/>
                <a:sym typeface="Roboto"/>
              </a:rPr>
              <a:t>A suggestion was made to </a:t>
            </a:r>
            <a:r>
              <a:rPr b="1" i="0" lang="en-US" sz="3000" u="none" cap="none" strike="noStrike">
                <a:solidFill>
                  <a:srgbClr val="3A88A7"/>
                </a:solidFill>
                <a:latin typeface="Roboto"/>
                <a:ea typeface="Roboto"/>
                <a:cs typeface="Roboto"/>
                <a:sym typeface="Roboto"/>
              </a:rPr>
              <a:t>invite non-nutrition stakeholders </a:t>
            </a:r>
            <a:r>
              <a:rPr b="0" i="0" lang="en-US" sz="3000" u="none" cap="none" strike="noStrike">
                <a:solidFill>
                  <a:srgbClr val="3A88A7"/>
                </a:solidFill>
                <a:latin typeface="Roboto"/>
                <a:ea typeface="Roboto"/>
                <a:cs typeface="Roboto"/>
                <a:sym typeface="Roboto"/>
              </a:rPr>
              <a:t>(climate, agriculture, food systems) to the international governance to </a:t>
            </a:r>
            <a:r>
              <a:rPr b="1" i="0" lang="en-US" sz="3000" u="none" cap="none" strike="noStrike">
                <a:solidFill>
                  <a:srgbClr val="3A88A7"/>
                </a:solidFill>
                <a:latin typeface="Roboto"/>
                <a:ea typeface="Roboto"/>
                <a:cs typeface="Roboto"/>
                <a:sym typeface="Roboto"/>
              </a:rPr>
              <a:t>foster integration</a:t>
            </a:r>
            <a:r>
              <a:rPr b="0" i="0" lang="en-US" sz="3000" u="none" cap="none" strike="noStrike">
                <a:solidFill>
                  <a:srgbClr val="3A88A7"/>
                </a:solidFill>
                <a:latin typeface="Roboto"/>
                <a:ea typeface="Roboto"/>
                <a:cs typeface="Roboto"/>
                <a:sym typeface="Roboto"/>
              </a:rPr>
              <a: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grpSp>
        <p:nvGrpSpPr>
          <p:cNvPr id="316" name="Google Shape;316;p3"/>
          <p:cNvGrpSpPr/>
          <p:nvPr/>
        </p:nvGrpSpPr>
        <p:grpSpPr>
          <a:xfrm>
            <a:off x="1" y="1654916"/>
            <a:ext cx="18288134" cy="663839"/>
            <a:chOff x="0" y="201387"/>
            <a:chExt cx="4274726" cy="2053321"/>
          </a:xfrm>
        </p:grpSpPr>
        <p:sp>
          <p:nvSpPr>
            <p:cNvPr id="317" name="Google Shape;317;p3"/>
            <p:cNvSpPr/>
            <p:nvPr/>
          </p:nvSpPr>
          <p:spPr>
            <a:xfrm>
              <a:off x="0" y="201387"/>
              <a:ext cx="4274726" cy="2051801"/>
            </a:xfrm>
            <a:custGeom>
              <a:rect b="b" l="l" r="r" t="t"/>
              <a:pathLst>
                <a:path extrusionOk="0" h="2254726" w="4274726">
                  <a:moveTo>
                    <a:pt x="0" y="0"/>
                  </a:moveTo>
                  <a:lnTo>
                    <a:pt x="4274726" y="0"/>
                  </a:lnTo>
                  <a:lnTo>
                    <a:pt x="4274726" y="2254726"/>
                  </a:lnTo>
                  <a:lnTo>
                    <a:pt x="0" y="2254726"/>
                  </a:lnTo>
                  <a:close/>
                </a:path>
              </a:pathLst>
            </a:custGeom>
            <a:gradFill>
              <a:gsLst>
                <a:gs pos="0">
                  <a:srgbClr val="7DC3D6"/>
                </a:gs>
                <a:gs pos="100000">
                  <a:srgbClr val="398397"/>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18" name="Google Shape;318;p3"/>
            <p:cNvSpPr txBox="1"/>
            <p:nvPr/>
          </p:nvSpPr>
          <p:spPr>
            <a:xfrm>
              <a:off x="0" y="598108"/>
              <a:ext cx="4274700" cy="1656600"/>
            </a:xfrm>
            <a:prstGeom prst="rect">
              <a:avLst/>
            </a:prstGeom>
            <a:solidFill>
              <a:srgbClr val="3A88A7"/>
            </a:solid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pic>
        <p:nvPicPr>
          <p:cNvPr id="319" name="Google Shape;319;p3"/>
          <p:cNvPicPr preferRelativeResize="0"/>
          <p:nvPr/>
        </p:nvPicPr>
        <p:blipFill rotWithShape="1">
          <a:blip r:embed="rId3">
            <a:alphaModFix/>
          </a:blip>
          <a:srcRect b="0" l="0" r="0" t="0"/>
          <a:stretch/>
        </p:blipFill>
        <p:spPr>
          <a:xfrm>
            <a:off x="15357268" y="144226"/>
            <a:ext cx="2525558" cy="1422626"/>
          </a:xfrm>
          <a:prstGeom prst="rect">
            <a:avLst/>
          </a:prstGeom>
          <a:noFill/>
          <a:ln>
            <a:noFill/>
          </a:ln>
        </p:spPr>
      </p:pic>
      <p:sp>
        <p:nvSpPr>
          <p:cNvPr id="320" name="Google Shape;320;p3"/>
          <p:cNvSpPr txBox="1"/>
          <p:nvPr/>
        </p:nvSpPr>
        <p:spPr>
          <a:xfrm>
            <a:off x="771524" y="394323"/>
            <a:ext cx="16473489" cy="922432"/>
          </a:xfrm>
          <a:prstGeom prst="rect">
            <a:avLst/>
          </a:prstGeom>
          <a:noFill/>
          <a:ln>
            <a:noFill/>
          </a:ln>
        </p:spPr>
        <p:txBody>
          <a:bodyPr anchorCtr="0" anchor="t" bIns="0" lIns="0" spcFirstLastPara="1" rIns="0" wrap="square" tIns="0">
            <a:spAutoFit/>
          </a:bodyPr>
          <a:lstStyle/>
          <a:p>
            <a:pPr indent="0" lvl="0" marL="0" marR="0" rtl="0" algn="l">
              <a:lnSpc>
                <a:spcPct val="111003"/>
              </a:lnSpc>
              <a:spcBef>
                <a:spcPts val="0"/>
              </a:spcBef>
              <a:spcAft>
                <a:spcPts val="0"/>
              </a:spcAft>
              <a:buClr>
                <a:srgbClr val="000000"/>
              </a:buClr>
              <a:buSzPts val="5400"/>
              <a:buFont typeface="Arial"/>
              <a:buNone/>
            </a:pPr>
            <a:r>
              <a:rPr b="1" i="0" lang="en-US" sz="5400" u="none" cap="none" strike="noStrike">
                <a:solidFill>
                  <a:srgbClr val="CC9900"/>
                </a:solidFill>
                <a:latin typeface="Roboto"/>
                <a:ea typeface="Roboto"/>
                <a:cs typeface="Roboto"/>
                <a:sym typeface="Roboto"/>
              </a:rPr>
              <a:t>LESSONS-LEARNED ON THE ORGANIZATION</a:t>
            </a:r>
            <a:endParaRPr b="0" i="0" sz="1100" u="none" cap="none" strike="noStrike">
              <a:solidFill>
                <a:srgbClr val="CC9900"/>
              </a:solidFill>
              <a:latin typeface="Arial"/>
              <a:ea typeface="Arial"/>
              <a:cs typeface="Arial"/>
              <a:sym typeface="Arial"/>
            </a:endParaRPr>
          </a:p>
        </p:txBody>
      </p:sp>
      <p:sp>
        <p:nvSpPr>
          <p:cNvPr id="321" name="Google Shape;321;p3"/>
          <p:cNvSpPr txBox="1"/>
          <p:nvPr/>
        </p:nvSpPr>
        <p:spPr>
          <a:xfrm>
            <a:off x="771524" y="394323"/>
            <a:ext cx="16473600" cy="2070900"/>
          </a:xfrm>
          <a:prstGeom prst="rect">
            <a:avLst/>
          </a:prstGeom>
          <a:noFill/>
          <a:ln>
            <a:noFill/>
          </a:ln>
        </p:spPr>
        <p:txBody>
          <a:bodyPr anchorCtr="0" anchor="t" bIns="0" lIns="0" spcFirstLastPara="1" rIns="0" wrap="square" tIns="0">
            <a:spAutoFit/>
          </a:bodyPr>
          <a:lstStyle/>
          <a:p>
            <a:pPr indent="0" lvl="0" marL="0" marR="0" rtl="0" algn="l">
              <a:lnSpc>
                <a:spcPct val="111003"/>
              </a:lnSpc>
              <a:spcBef>
                <a:spcPts val="0"/>
              </a:spcBef>
              <a:spcAft>
                <a:spcPts val="0"/>
              </a:spcAft>
              <a:buClr>
                <a:srgbClr val="000000"/>
              </a:buClr>
              <a:buSzPts val="5400"/>
              <a:buFont typeface="Arial"/>
              <a:buNone/>
            </a:pPr>
            <a:r>
              <a:rPr b="1" i="0" lang="en-US" sz="5400" u="none" cap="none" strike="noStrike">
                <a:solidFill>
                  <a:srgbClr val="CC9900"/>
                </a:solidFill>
                <a:latin typeface="Roboto"/>
                <a:ea typeface="Roboto"/>
                <a:cs typeface="Roboto"/>
                <a:sym typeface="Roboto"/>
              </a:rPr>
              <a:t>LESSONS-LEARNED ON THE ORGANIZATION</a:t>
            </a:r>
            <a:endParaRPr b="0" i="0" sz="1400" u="none" cap="none" strike="noStrike">
              <a:solidFill>
                <a:srgbClr val="000000"/>
              </a:solidFill>
              <a:latin typeface="Arial"/>
              <a:ea typeface="Arial"/>
              <a:cs typeface="Arial"/>
              <a:sym typeface="Arial"/>
            </a:endParaRPr>
          </a:p>
          <a:p>
            <a:pPr indent="0" lvl="0" marL="0" marR="0" rtl="0" algn="l">
              <a:lnSpc>
                <a:spcPct val="111003"/>
              </a:lnSpc>
              <a:spcBef>
                <a:spcPts val="0"/>
              </a:spcBef>
              <a:spcAft>
                <a:spcPts val="0"/>
              </a:spcAft>
              <a:buClr>
                <a:srgbClr val="000000"/>
              </a:buClr>
              <a:buSzPts val="2400"/>
              <a:buFont typeface="Arial"/>
              <a:buNone/>
            </a:pPr>
            <a:r>
              <a:rPr b="1" i="0" lang="en-US" sz="2400" u="none" cap="none" strike="noStrike">
                <a:solidFill>
                  <a:schemeClr val="lt1"/>
                </a:solidFill>
                <a:latin typeface="Roboto"/>
                <a:ea typeface="Roboto"/>
                <a:cs typeface="Roboto"/>
                <a:sym typeface="Roboto"/>
              </a:rPr>
              <a:t> </a:t>
            </a:r>
            <a:endParaRPr b="1" i="0" sz="4800" u="none" cap="none" strike="noStrike">
              <a:solidFill>
                <a:schemeClr val="lt1"/>
              </a:solidFill>
              <a:latin typeface="Roboto"/>
              <a:ea typeface="Roboto"/>
              <a:cs typeface="Roboto"/>
              <a:sym typeface="Roboto"/>
            </a:endParaRPr>
          </a:p>
          <a:p>
            <a:pPr indent="0" lvl="0" marL="0" marR="0" rtl="0" algn="l">
              <a:lnSpc>
                <a:spcPct val="111003"/>
              </a:lnSpc>
              <a:spcBef>
                <a:spcPts val="0"/>
              </a:spcBef>
              <a:spcAft>
                <a:spcPts val="0"/>
              </a:spcAft>
              <a:buClr>
                <a:srgbClr val="000000"/>
              </a:buClr>
              <a:buSzPts val="3600"/>
              <a:buFont typeface="Arial"/>
              <a:buNone/>
            </a:pPr>
            <a:r>
              <a:rPr b="1" i="0" lang="en-US" sz="3600" u="none" cap="none" strike="noStrike">
                <a:solidFill>
                  <a:schemeClr val="lt1"/>
                </a:solidFill>
                <a:latin typeface="Roboto"/>
                <a:ea typeface="Roboto"/>
                <a:cs typeface="Roboto"/>
                <a:sym typeface="Roboto"/>
              </a:rPr>
              <a:t>2. Build an inclusive and participative international governance structure</a:t>
            </a:r>
            <a:endParaRPr b="1" i="0" sz="3600" u="none" cap="none" strike="noStrike">
              <a:solidFill>
                <a:schemeClr val="lt1"/>
              </a:solidFill>
              <a:latin typeface="Roboto"/>
              <a:ea typeface="Roboto"/>
              <a:cs typeface="Roboto"/>
              <a:sym typeface="Roboto"/>
            </a:endParaRPr>
          </a:p>
          <a:p>
            <a:pPr indent="0" lvl="0" marL="0" marR="0" rtl="0" algn="l">
              <a:lnSpc>
                <a:spcPct val="111003"/>
              </a:lnSpc>
              <a:spcBef>
                <a:spcPts val="0"/>
              </a:spcBef>
              <a:spcAft>
                <a:spcPts val="0"/>
              </a:spcAft>
              <a:buClr>
                <a:srgbClr val="000000"/>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322" name="Google Shape;322;p3"/>
          <p:cNvSpPr txBox="1"/>
          <p:nvPr/>
        </p:nvSpPr>
        <p:spPr>
          <a:xfrm>
            <a:off x="467540" y="2765284"/>
            <a:ext cx="9144000"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1" lang="en-US" sz="2400" u="none" cap="none" strike="noStrike">
                <a:solidFill>
                  <a:srgbClr val="3A88A7"/>
                </a:solidFill>
                <a:latin typeface="Roboto"/>
                <a:ea typeface="Roboto"/>
                <a:cs typeface="Roboto"/>
                <a:sym typeface="Roboto"/>
              </a:rPr>
              <a:t>N4G Paris governance structure:</a:t>
            </a:r>
            <a:endParaRPr b="0" i="0" sz="1400" u="none" cap="none" strike="noStrike">
              <a:solidFill>
                <a:srgbClr val="000000"/>
              </a:solidFill>
              <a:latin typeface="Arial"/>
              <a:ea typeface="Arial"/>
              <a:cs typeface="Arial"/>
              <a:sym typeface="Arial"/>
            </a:endParaRPr>
          </a:p>
        </p:txBody>
      </p:sp>
      <p:pic>
        <p:nvPicPr>
          <p:cNvPr id="323" name="Google Shape;323;p3"/>
          <p:cNvPicPr preferRelativeResize="0"/>
          <p:nvPr/>
        </p:nvPicPr>
        <p:blipFill rotWithShape="1">
          <a:blip r:embed="rId4">
            <a:alphaModFix/>
          </a:blip>
          <a:srcRect b="0" l="0" r="0" t="0"/>
          <a:stretch/>
        </p:blipFill>
        <p:spPr>
          <a:xfrm>
            <a:off x="2480725" y="3455551"/>
            <a:ext cx="9872132" cy="6447736"/>
          </a:xfrm>
          <a:prstGeom prst="rect">
            <a:avLst/>
          </a:prstGeom>
          <a:noFill/>
          <a:ln>
            <a:noFill/>
          </a:ln>
        </p:spPr>
      </p:pic>
      <p:sp>
        <p:nvSpPr>
          <p:cNvPr id="324" name="Google Shape;324;p3"/>
          <p:cNvSpPr/>
          <p:nvPr/>
        </p:nvSpPr>
        <p:spPr>
          <a:xfrm>
            <a:off x="12686687" y="8415059"/>
            <a:ext cx="2670600" cy="1521300"/>
          </a:xfrm>
          <a:prstGeom prst="rect">
            <a:avLst/>
          </a:prstGeom>
          <a:solidFill>
            <a:srgbClr val="DDD9C3"/>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 Inter-working group (set later on) to coordinate between thematic co-leads and on the mobilization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grpSp>
        <p:nvGrpSpPr>
          <p:cNvPr id="80" name="Google Shape;80;p8"/>
          <p:cNvGrpSpPr/>
          <p:nvPr/>
        </p:nvGrpSpPr>
        <p:grpSpPr>
          <a:xfrm>
            <a:off x="1" y="1654916"/>
            <a:ext cx="18288133" cy="663839"/>
            <a:chOff x="0" y="201387"/>
            <a:chExt cx="4274726" cy="2053321"/>
          </a:xfrm>
        </p:grpSpPr>
        <p:sp>
          <p:nvSpPr>
            <p:cNvPr id="81" name="Google Shape;81;p8"/>
            <p:cNvSpPr/>
            <p:nvPr/>
          </p:nvSpPr>
          <p:spPr>
            <a:xfrm>
              <a:off x="0" y="201387"/>
              <a:ext cx="4274726" cy="2051801"/>
            </a:xfrm>
            <a:custGeom>
              <a:rect b="b" l="l" r="r" t="t"/>
              <a:pathLst>
                <a:path extrusionOk="0" h="2254726" w="4274726">
                  <a:moveTo>
                    <a:pt x="0" y="0"/>
                  </a:moveTo>
                  <a:lnTo>
                    <a:pt x="4274726" y="0"/>
                  </a:lnTo>
                  <a:lnTo>
                    <a:pt x="4274726" y="2254726"/>
                  </a:lnTo>
                  <a:lnTo>
                    <a:pt x="0" y="2254726"/>
                  </a:lnTo>
                  <a:close/>
                </a:path>
              </a:pathLst>
            </a:custGeom>
            <a:gradFill>
              <a:gsLst>
                <a:gs pos="0">
                  <a:srgbClr val="7DC3D6"/>
                </a:gs>
                <a:gs pos="100000">
                  <a:srgbClr val="398397"/>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8"/>
            <p:cNvSpPr txBox="1"/>
            <p:nvPr/>
          </p:nvSpPr>
          <p:spPr>
            <a:xfrm>
              <a:off x="0" y="598108"/>
              <a:ext cx="4274700" cy="1656600"/>
            </a:xfrm>
            <a:prstGeom prst="rect">
              <a:avLst/>
            </a:prstGeom>
            <a:solidFill>
              <a:srgbClr val="3A88A7"/>
            </a:solid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83" name="Google Shape;83;p8"/>
          <p:cNvSpPr txBox="1"/>
          <p:nvPr/>
        </p:nvSpPr>
        <p:spPr>
          <a:xfrm>
            <a:off x="842943" y="291850"/>
            <a:ext cx="10681200" cy="1127360"/>
          </a:xfrm>
          <a:prstGeom prst="rect">
            <a:avLst/>
          </a:prstGeom>
          <a:noFill/>
          <a:ln>
            <a:noFill/>
          </a:ln>
        </p:spPr>
        <p:txBody>
          <a:bodyPr anchorCtr="0" anchor="t" bIns="0" lIns="0" spcFirstLastPara="1" rIns="0" wrap="square" tIns="0">
            <a:spAutoFit/>
          </a:bodyPr>
          <a:lstStyle/>
          <a:p>
            <a:pPr indent="0" lvl="0" marL="0" marR="0" rtl="0" algn="l">
              <a:lnSpc>
                <a:spcPct val="111003"/>
              </a:lnSpc>
              <a:spcBef>
                <a:spcPts val="0"/>
              </a:spcBef>
              <a:spcAft>
                <a:spcPts val="0"/>
              </a:spcAft>
              <a:buClr>
                <a:srgbClr val="000000"/>
              </a:buClr>
              <a:buSzPts val="6600"/>
              <a:buFont typeface="Arial"/>
              <a:buNone/>
            </a:pPr>
            <a:r>
              <a:rPr b="1" i="0" lang="en-US" sz="6600" u="none" cap="none" strike="noStrike">
                <a:solidFill>
                  <a:srgbClr val="CC9900"/>
                </a:solidFill>
                <a:latin typeface="Roboto"/>
                <a:ea typeface="Roboto"/>
                <a:cs typeface="Roboto"/>
                <a:sym typeface="Roboto"/>
              </a:rPr>
              <a:t>OUTLINE</a:t>
            </a:r>
            <a:endParaRPr b="0" i="0" sz="1400" u="none" cap="none" strike="noStrike">
              <a:solidFill>
                <a:srgbClr val="CC9900"/>
              </a:solidFill>
              <a:latin typeface="Arial"/>
              <a:ea typeface="Arial"/>
              <a:cs typeface="Arial"/>
              <a:sym typeface="Arial"/>
            </a:endParaRPr>
          </a:p>
        </p:txBody>
      </p:sp>
      <p:pic>
        <p:nvPicPr>
          <p:cNvPr id="84" name="Google Shape;84;p8"/>
          <p:cNvPicPr preferRelativeResize="0"/>
          <p:nvPr/>
        </p:nvPicPr>
        <p:blipFill rotWithShape="1">
          <a:blip r:embed="rId3">
            <a:alphaModFix/>
          </a:blip>
          <a:srcRect b="0" l="0" r="0" t="0"/>
          <a:stretch/>
        </p:blipFill>
        <p:spPr>
          <a:xfrm>
            <a:off x="15357268" y="144226"/>
            <a:ext cx="2525557" cy="1422626"/>
          </a:xfrm>
          <a:prstGeom prst="rect">
            <a:avLst/>
          </a:prstGeom>
          <a:noFill/>
          <a:ln>
            <a:noFill/>
          </a:ln>
        </p:spPr>
      </p:pic>
      <p:sp>
        <p:nvSpPr>
          <p:cNvPr id="85" name="Google Shape;85;p8"/>
          <p:cNvSpPr txBox="1"/>
          <p:nvPr/>
        </p:nvSpPr>
        <p:spPr>
          <a:xfrm>
            <a:off x="961149" y="3178891"/>
            <a:ext cx="15977111" cy="6321690"/>
          </a:xfrm>
          <a:prstGeom prst="rect">
            <a:avLst/>
          </a:prstGeom>
          <a:noFill/>
          <a:ln>
            <a:noFill/>
          </a:ln>
        </p:spPr>
        <p:txBody>
          <a:bodyPr anchorCtr="0" anchor="t" bIns="45700" lIns="91425" spcFirstLastPara="1" rIns="91425" wrap="square" tIns="45700">
            <a:spAutoFit/>
          </a:bodyPr>
          <a:lstStyle/>
          <a:p>
            <a:pPr indent="-539750" lvl="0" marL="742950" marR="0" rtl="0" algn="just">
              <a:lnSpc>
                <a:spcPct val="115000"/>
              </a:lnSpc>
              <a:spcBef>
                <a:spcPts val="0"/>
              </a:spcBef>
              <a:spcAft>
                <a:spcPts val="0"/>
              </a:spcAft>
              <a:buClr>
                <a:srgbClr val="000000"/>
              </a:buClr>
              <a:buSzPts val="3200"/>
              <a:buFont typeface="Arial"/>
              <a:buNone/>
            </a:pPr>
            <a:r>
              <a:t/>
            </a:r>
            <a:endParaRPr b="1" i="0" sz="4400" u="none" cap="none" strike="noStrike">
              <a:solidFill>
                <a:srgbClr val="CC9900"/>
              </a:solidFill>
              <a:latin typeface="Roboto"/>
              <a:ea typeface="Roboto"/>
              <a:cs typeface="Roboto"/>
              <a:sym typeface="Roboto"/>
            </a:endParaRPr>
          </a:p>
          <a:p>
            <a:pPr indent="-742950" lvl="0" marL="742950" marR="0" rtl="0" algn="just">
              <a:lnSpc>
                <a:spcPct val="115000"/>
              </a:lnSpc>
              <a:spcBef>
                <a:spcPts val="0"/>
              </a:spcBef>
              <a:spcAft>
                <a:spcPts val="0"/>
              </a:spcAft>
              <a:buClr>
                <a:srgbClr val="000000"/>
              </a:buClr>
              <a:buSzPts val="3200"/>
              <a:buFont typeface="Arial"/>
              <a:buAutoNum type="arabicPeriod"/>
            </a:pPr>
            <a:r>
              <a:rPr b="1" i="0" lang="en-US" sz="4400" u="none" cap="none" strike="noStrike">
                <a:solidFill>
                  <a:srgbClr val="CC9900"/>
                </a:solidFill>
                <a:latin typeface="Roboto"/>
                <a:ea typeface="Roboto"/>
                <a:cs typeface="Roboto"/>
                <a:sym typeface="Roboto"/>
              </a:rPr>
              <a:t>INTRODUCTION</a:t>
            </a:r>
            <a:r>
              <a:rPr b="1" i="0" lang="en-US" sz="4400" u="none" cap="none" strike="noStrike">
                <a:solidFill>
                  <a:srgbClr val="31859B"/>
                </a:solidFill>
                <a:latin typeface="Roboto"/>
                <a:ea typeface="Roboto"/>
                <a:cs typeface="Roboto"/>
                <a:sym typeface="Roboto"/>
              </a:rPr>
              <a:t> – 1 slide</a:t>
            </a:r>
            <a:endParaRPr/>
          </a:p>
          <a:p>
            <a:pPr indent="-742950" lvl="0" marL="742950" marR="0" rtl="0" algn="just">
              <a:lnSpc>
                <a:spcPct val="115000"/>
              </a:lnSpc>
              <a:spcBef>
                <a:spcPts val="0"/>
              </a:spcBef>
              <a:spcAft>
                <a:spcPts val="0"/>
              </a:spcAft>
              <a:buClr>
                <a:srgbClr val="000000"/>
              </a:buClr>
              <a:buSzPts val="3200"/>
              <a:buFont typeface="Arial"/>
              <a:buAutoNum type="arabicPeriod"/>
            </a:pPr>
            <a:r>
              <a:rPr b="1" i="0" lang="en-US" sz="4400" u="none" cap="none" strike="noStrike">
                <a:solidFill>
                  <a:srgbClr val="CC9900"/>
                </a:solidFill>
                <a:latin typeface="Roboto"/>
                <a:ea typeface="Roboto"/>
                <a:cs typeface="Roboto"/>
                <a:sym typeface="Roboto"/>
              </a:rPr>
              <a:t>APPROACH </a:t>
            </a:r>
            <a:r>
              <a:rPr b="1" i="0" lang="en-US" sz="4400" u="none" cap="none" strike="noStrike">
                <a:solidFill>
                  <a:srgbClr val="31859B"/>
                </a:solidFill>
                <a:latin typeface="Roboto"/>
                <a:ea typeface="Roboto"/>
                <a:cs typeface="Roboto"/>
                <a:sym typeface="Roboto"/>
              </a:rPr>
              <a:t>– 1 slide</a:t>
            </a:r>
            <a:endParaRPr b="1" i="0" sz="4400" u="none" cap="none" strike="noStrike">
              <a:solidFill>
                <a:srgbClr val="CC9900"/>
              </a:solidFill>
              <a:latin typeface="Roboto"/>
              <a:ea typeface="Roboto"/>
              <a:cs typeface="Roboto"/>
              <a:sym typeface="Roboto"/>
            </a:endParaRPr>
          </a:p>
          <a:p>
            <a:pPr indent="-742950" lvl="0" marL="742950" marR="0" rtl="0" algn="just">
              <a:lnSpc>
                <a:spcPct val="115000"/>
              </a:lnSpc>
              <a:spcBef>
                <a:spcPts val="0"/>
              </a:spcBef>
              <a:spcAft>
                <a:spcPts val="0"/>
              </a:spcAft>
              <a:buClr>
                <a:srgbClr val="000000"/>
              </a:buClr>
              <a:buSzPts val="3200"/>
              <a:buFont typeface="Arial"/>
              <a:buAutoNum type="arabicPeriod"/>
            </a:pPr>
            <a:r>
              <a:rPr b="1" i="0" lang="en-US" sz="4400" u="none" cap="none" strike="noStrike">
                <a:solidFill>
                  <a:srgbClr val="CC9900"/>
                </a:solidFill>
                <a:latin typeface="Roboto"/>
                <a:ea typeface="Roboto"/>
                <a:cs typeface="Roboto"/>
                <a:sym typeface="Roboto"/>
              </a:rPr>
              <a:t>EXECUTIVE SUMMARY</a:t>
            </a:r>
            <a:r>
              <a:rPr b="1" i="0" lang="en-US" sz="4400" u="none" cap="none" strike="noStrike">
                <a:solidFill>
                  <a:srgbClr val="31859B"/>
                </a:solidFill>
                <a:latin typeface="Roboto"/>
                <a:ea typeface="Roboto"/>
                <a:cs typeface="Roboto"/>
                <a:sym typeface="Roboto"/>
              </a:rPr>
              <a:t> – 1 slide</a:t>
            </a:r>
            <a:endParaRPr b="0" i="0" sz="1000" u="none" cap="none" strike="noStrike">
              <a:solidFill>
                <a:srgbClr val="CC9900"/>
              </a:solidFill>
              <a:latin typeface="Arial"/>
              <a:ea typeface="Arial"/>
              <a:cs typeface="Arial"/>
              <a:sym typeface="Arial"/>
            </a:endParaRPr>
          </a:p>
          <a:p>
            <a:pPr indent="-742950" lvl="0" marL="742950" marR="0" rtl="0" algn="just">
              <a:lnSpc>
                <a:spcPct val="115000"/>
              </a:lnSpc>
              <a:spcBef>
                <a:spcPts val="0"/>
              </a:spcBef>
              <a:spcAft>
                <a:spcPts val="0"/>
              </a:spcAft>
              <a:buClr>
                <a:srgbClr val="000000"/>
              </a:buClr>
              <a:buSzPts val="3200"/>
              <a:buFont typeface="Arial"/>
              <a:buAutoNum type="arabicPeriod"/>
            </a:pPr>
            <a:r>
              <a:rPr b="1" i="0" lang="en-US" sz="4400" u="none" cap="none" strike="noStrike">
                <a:solidFill>
                  <a:srgbClr val="CC9900"/>
                </a:solidFill>
                <a:latin typeface="Roboto"/>
                <a:ea typeface="Roboto"/>
                <a:cs typeface="Roboto"/>
                <a:sym typeface="Roboto"/>
              </a:rPr>
              <a:t>N4G PARIS KEY TAKEAWAYS </a:t>
            </a:r>
            <a:r>
              <a:rPr b="1" i="0" lang="en-US" sz="4400" u="none" cap="none" strike="noStrike">
                <a:solidFill>
                  <a:srgbClr val="31859B"/>
                </a:solidFill>
                <a:latin typeface="Roboto"/>
                <a:ea typeface="Roboto"/>
                <a:cs typeface="Roboto"/>
                <a:sym typeface="Roboto"/>
              </a:rPr>
              <a:t>– 5 slides</a:t>
            </a:r>
            <a:endParaRPr b="0" i="0" sz="1000" u="none" cap="none" strike="noStrike">
              <a:solidFill>
                <a:srgbClr val="31859B"/>
              </a:solidFill>
              <a:latin typeface="Arial"/>
              <a:ea typeface="Arial"/>
              <a:cs typeface="Arial"/>
              <a:sym typeface="Arial"/>
            </a:endParaRPr>
          </a:p>
          <a:p>
            <a:pPr indent="-742950" lvl="0" marL="742950" marR="0" rtl="0" algn="just">
              <a:lnSpc>
                <a:spcPct val="115000"/>
              </a:lnSpc>
              <a:spcBef>
                <a:spcPts val="0"/>
              </a:spcBef>
              <a:spcAft>
                <a:spcPts val="0"/>
              </a:spcAft>
              <a:buClr>
                <a:srgbClr val="000000"/>
              </a:buClr>
              <a:buSzPts val="3200"/>
              <a:buFont typeface="Arial"/>
              <a:buAutoNum type="arabicPeriod"/>
            </a:pPr>
            <a:r>
              <a:rPr b="1" i="0" lang="en-US" sz="4400" u="none" cap="none" strike="noStrike">
                <a:solidFill>
                  <a:srgbClr val="CC9900"/>
                </a:solidFill>
                <a:latin typeface="Roboto"/>
                <a:ea typeface="Roboto"/>
                <a:cs typeface="Roboto"/>
                <a:sym typeface="Roboto"/>
              </a:rPr>
              <a:t>IMPROVING FUTURE N4G SUMMITS </a:t>
            </a:r>
            <a:r>
              <a:rPr b="1" i="0" lang="en-US" sz="4400" u="none" cap="none" strike="noStrike">
                <a:solidFill>
                  <a:srgbClr val="31859B"/>
                </a:solidFill>
                <a:latin typeface="Roboto"/>
                <a:ea typeface="Roboto"/>
                <a:cs typeface="Roboto"/>
                <a:sym typeface="Roboto"/>
              </a:rPr>
              <a:t>– 3 slides</a:t>
            </a:r>
            <a:endParaRPr/>
          </a:p>
          <a:p>
            <a:pPr indent="-742950" lvl="0" marL="742950" marR="0" rtl="0" algn="just">
              <a:lnSpc>
                <a:spcPct val="115000"/>
              </a:lnSpc>
              <a:spcBef>
                <a:spcPts val="0"/>
              </a:spcBef>
              <a:spcAft>
                <a:spcPts val="0"/>
              </a:spcAft>
              <a:buClr>
                <a:srgbClr val="000000"/>
              </a:buClr>
              <a:buSzPts val="3200"/>
              <a:buFont typeface="Arial"/>
              <a:buAutoNum type="arabicPeriod"/>
            </a:pPr>
            <a:r>
              <a:rPr b="1" i="0" lang="en-US" sz="4400" u="none" cap="none" strike="noStrike">
                <a:solidFill>
                  <a:srgbClr val="CC9900"/>
                </a:solidFill>
                <a:latin typeface="Roboto"/>
                <a:ea typeface="Roboto"/>
                <a:cs typeface="Roboto"/>
                <a:sym typeface="Roboto"/>
              </a:rPr>
              <a:t>WHAT’S NEXT</a:t>
            </a:r>
            <a:r>
              <a:rPr b="1" i="0" lang="en-US" sz="4400" u="none" cap="none" strike="noStrike">
                <a:solidFill>
                  <a:srgbClr val="31859B"/>
                </a:solidFill>
                <a:latin typeface="Roboto"/>
                <a:ea typeface="Roboto"/>
                <a:cs typeface="Roboto"/>
                <a:sym typeface="Roboto"/>
              </a:rPr>
              <a:t>– 2 slides</a:t>
            </a:r>
            <a:endParaRPr b="0" i="0" sz="1000" u="none" cap="none" strike="noStrike">
              <a:solidFill>
                <a:srgbClr val="CC9900"/>
              </a:solidFill>
              <a:latin typeface="Arial"/>
              <a:ea typeface="Arial"/>
              <a:cs typeface="Arial"/>
              <a:sym typeface="Arial"/>
            </a:endParaRPr>
          </a:p>
          <a:p>
            <a:pPr indent="-742950" lvl="0" marL="742950" marR="0" rtl="0" algn="just">
              <a:lnSpc>
                <a:spcPct val="115000"/>
              </a:lnSpc>
              <a:spcBef>
                <a:spcPts val="0"/>
              </a:spcBef>
              <a:spcAft>
                <a:spcPts val="0"/>
              </a:spcAft>
              <a:buClr>
                <a:srgbClr val="000000"/>
              </a:buClr>
              <a:buSzPts val="3200"/>
              <a:buFont typeface="Arial"/>
              <a:buAutoNum type="arabicPeriod"/>
            </a:pPr>
            <a:r>
              <a:rPr b="1" i="0" lang="en-US" sz="4400" u="none" cap="none" strike="noStrike">
                <a:solidFill>
                  <a:srgbClr val="CC9900"/>
                </a:solidFill>
                <a:latin typeface="Roboto"/>
                <a:ea typeface="Roboto"/>
                <a:cs typeface="Roboto"/>
                <a:sym typeface="Roboto"/>
              </a:rPr>
              <a:t>LESSONS-LEARNED ON THE ORGANIZATION</a:t>
            </a:r>
            <a:r>
              <a:rPr b="1" i="0" lang="en-US" sz="4400" u="none" cap="none" strike="noStrike">
                <a:solidFill>
                  <a:srgbClr val="31859B"/>
                </a:solidFill>
                <a:latin typeface="Roboto"/>
                <a:ea typeface="Roboto"/>
                <a:cs typeface="Roboto"/>
                <a:sym typeface="Roboto"/>
              </a:rPr>
              <a:t>– 9 slides</a:t>
            </a:r>
            <a:endParaRPr b="0" i="0" sz="1000" u="none" cap="none" strike="noStrike">
              <a:solidFill>
                <a:srgbClr val="31859B"/>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pic>
        <p:nvPicPr>
          <p:cNvPr id="329" name="Google Shape;329;p7"/>
          <p:cNvPicPr preferRelativeResize="0"/>
          <p:nvPr/>
        </p:nvPicPr>
        <p:blipFill rotWithShape="1">
          <a:blip r:embed="rId3">
            <a:alphaModFix/>
          </a:blip>
          <a:srcRect b="0" l="0" r="0" t="0"/>
          <a:stretch/>
        </p:blipFill>
        <p:spPr>
          <a:xfrm>
            <a:off x="15762443" y="8864426"/>
            <a:ext cx="2525557" cy="1422626"/>
          </a:xfrm>
          <a:prstGeom prst="rect">
            <a:avLst/>
          </a:prstGeom>
          <a:noFill/>
          <a:ln>
            <a:noFill/>
          </a:ln>
        </p:spPr>
      </p:pic>
      <p:grpSp>
        <p:nvGrpSpPr>
          <p:cNvPr id="330" name="Google Shape;330;p7"/>
          <p:cNvGrpSpPr/>
          <p:nvPr/>
        </p:nvGrpSpPr>
        <p:grpSpPr>
          <a:xfrm rot="5400000">
            <a:off x="-4840087" y="4815470"/>
            <a:ext cx="10343982" cy="663839"/>
            <a:chOff x="0" y="201387"/>
            <a:chExt cx="4274726" cy="2053321"/>
          </a:xfrm>
        </p:grpSpPr>
        <p:sp>
          <p:nvSpPr>
            <p:cNvPr id="331" name="Google Shape;331;p7"/>
            <p:cNvSpPr/>
            <p:nvPr/>
          </p:nvSpPr>
          <p:spPr>
            <a:xfrm>
              <a:off x="0" y="201387"/>
              <a:ext cx="4274726" cy="2051801"/>
            </a:xfrm>
            <a:custGeom>
              <a:rect b="b" l="l" r="r" t="t"/>
              <a:pathLst>
                <a:path extrusionOk="0" h="2254726" w="4274726">
                  <a:moveTo>
                    <a:pt x="0" y="0"/>
                  </a:moveTo>
                  <a:lnTo>
                    <a:pt x="4274726" y="0"/>
                  </a:lnTo>
                  <a:lnTo>
                    <a:pt x="4274726" y="2254726"/>
                  </a:lnTo>
                  <a:lnTo>
                    <a:pt x="0" y="2254726"/>
                  </a:lnTo>
                  <a:close/>
                </a:path>
              </a:pathLst>
            </a:custGeom>
            <a:gradFill>
              <a:gsLst>
                <a:gs pos="0">
                  <a:srgbClr val="7DC3D6"/>
                </a:gs>
                <a:gs pos="100000">
                  <a:srgbClr val="398397"/>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 name="Google Shape;332;p7"/>
            <p:cNvSpPr txBox="1"/>
            <p:nvPr/>
          </p:nvSpPr>
          <p:spPr>
            <a:xfrm>
              <a:off x="0" y="598108"/>
              <a:ext cx="4274700" cy="1656600"/>
            </a:xfrm>
            <a:prstGeom prst="rect">
              <a:avLst/>
            </a:prstGeom>
            <a:solidFill>
              <a:srgbClr val="3A88A7"/>
            </a:solid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33" name="Google Shape;333;p7"/>
          <p:cNvSpPr/>
          <p:nvPr/>
        </p:nvSpPr>
        <p:spPr>
          <a:xfrm flipH="1">
            <a:off x="7032750" y="217950"/>
            <a:ext cx="10951500" cy="690000"/>
          </a:xfrm>
          <a:prstGeom prst="wedgeRoundRectCallout">
            <a:avLst>
              <a:gd fmla="val -20833" name="adj1"/>
              <a:gd fmla="val 62500" name="adj2"/>
              <a:gd fmla="val 0" name="adj3"/>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Clr>
                <a:srgbClr val="000000"/>
              </a:buClr>
              <a:buSzPts val="2400"/>
              <a:buFont typeface="Arial"/>
              <a:buNone/>
            </a:pPr>
            <a:r>
              <a:rPr b="0" i="1" lang="en-US" sz="2400" u="none" cap="none" strike="noStrike">
                <a:solidFill>
                  <a:srgbClr val="3A88A7"/>
                </a:solidFill>
                <a:latin typeface="Roboto"/>
                <a:ea typeface="Roboto"/>
                <a:cs typeface="Roboto"/>
                <a:sym typeface="Roboto"/>
              </a:rPr>
              <a:t>The IAG was a pulling force for the Summit.</a:t>
            </a:r>
            <a:endParaRPr b="0" i="0" sz="1400" u="none" cap="none" strike="noStrike">
              <a:solidFill>
                <a:srgbClr val="000000"/>
              </a:solidFill>
              <a:latin typeface="Arial"/>
              <a:ea typeface="Arial"/>
              <a:cs typeface="Arial"/>
              <a:sym typeface="Arial"/>
            </a:endParaRPr>
          </a:p>
        </p:txBody>
      </p:sp>
      <p:sp>
        <p:nvSpPr>
          <p:cNvPr id="334" name="Google Shape;334;p7"/>
          <p:cNvSpPr/>
          <p:nvPr/>
        </p:nvSpPr>
        <p:spPr>
          <a:xfrm flipH="1">
            <a:off x="7032750" y="8076925"/>
            <a:ext cx="8729700" cy="1873500"/>
          </a:xfrm>
          <a:prstGeom prst="wedgeRoundRectCallout">
            <a:avLst>
              <a:gd fmla="val -20833" name="adj1"/>
              <a:gd fmla="val 62500" name="adj2"/>
              <a:gd fmla="val 0" name="adj3"/>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Clr>
                <a:srgbClr val="000000"/>
              </a:buClr>
              <a:buSzPts val="2400"/>
              <a:buFont typeface="Arial"/>
              <a:buNone/>
            </a:pPr>
            <a:r>
              <a:rPr b="0" i="1" lang="en-US" sz="2400" u="none" cap="none" strike="noStrike">
                <a:solidFill>
                  <a:srgbClr val="3A88A7"/>
                </a:solidFill>
                <a:latin typeface="Roboto"/>
                <a:ea typeface="Roboto"/>
                <a:cs typeface="Roboto"/>
                <a:sym typeface="Roboto"/>
              </a:rPr>
              <a:t>Great to be inclusive to ensure all relevant stakeholder groups - including LMIC governments and civil society - are meaningfully engaged. However, the groups cannot be so large that it becomes hard to manage.</a:t>
            </a:r>
            <a:endParaRPr b="0" i="1" sz="1400" u="none" cap="none" strike="noStrike">
              <a:solidFill>
                <a:srgbClr val="000000"/>
              </a:solidFill>
              <a:latin typeface="Arial"/>
              <a:ea typeface="Arial"/>
              <a:cs typeface="Arial"/>
              <a:sym typeface="Arial"/>
            </a:endParaRPr>
          </a:p>
        </p:txBody>
      </p:sp>
      <p:sp>
        <p:nvSpPr>
          <p:cNvPr id="335" name="Google Shape;335;p7"/>
          <p:cNvSpPr/>
          <p:nvPr/>
        </p:nvSpPr>
        <p:spPr>
          <a:xfrm flipH="1">
            <a:off x="7032750" y="3660225"/>
            <a:ext cx="10951500" cy="1041900"/>
          </a:xfrm>
          <a:prstGeom prst="wedgeRoundRectCallout">
            <a:avLst>
              <a:gd fmla="val -20833" name="adj1"/>
              <a:gd fmla="val 62500" name="adj2"/>
              <a:gd fmla="val 0" name="adj3"/>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15000"/>
              </a:lnSpc>
              <a:spcBef>
                <a:spcPts val="0"/>
              </a:spcBef>
              <a:spcAft>
                <a:spcPts val="0"/>
              </a:spcAft>
              <a:buClr>
                <a:srgbClr val="000000"/>
              </a:buClr>
              <a:buSzPts val="2400"/>
              <a:buFont typeface="Arial"/>
              <a:buNone/>
            </a:pPr>
            <a:r>
              <a:rPr b="0" i="1" lang="en-US" sz="2400" u="none" cap="none" strike="noStrike">
                <a:solidFill>
                  <a:srgbClr val="3A88A7"/>
                </a:solidFill>
                <a:latin typeface="Roboto"/>
                <a:ea typeface="Roboto"/>
                <a:cs typeface="Roboto"/>
                <a:sym typeface="Roboto"/>
              </a:rPr>
              <a:t>Appreciate the participative and consultative process; broad coalition allowed to reach out to a broad stakeholder group. </a:t>
            </a:r>
            <a:endParaRPr b="0" i="1" sz="2400" u="none" cap="none" strike="noStrike">
              <a:solidFill>
                <a:srgbClr val="3A88A7"/>
              </a:solidFill>
              <a:latin typeface="Roboto"/>
              <a:ea typeface="Roboto"/>
              <a:cs typeface="Roboto"/>
              <a:sym typeface="Roboto"/>
            </a:endParaRPr>
          </a:p>
        </p:txBody>
      </p:sp>
      <p:sp>
        <p:nvSpPr>
          <p:cNvPr id="336" name="Google Shape;336;p7"/>
          <p:cNvSpPr/>
          <p:nvPr/>
        </p:nvSpPr>
        <p:spPr>
          <a:xfrm>
            <a:off x="858925" y="5087363"/>
            <a:ext cx="12517500" cy="2604300"/>
          </a:xfrm>
          <a:prstGeom prst="wedgeRoundRectCallout">
            <a:avLst>
              <a:gd fmla="val -20833" name="adj1"/>
              <a:gd fmla="val 62500" name="adj2"/>
              <a:gd fmla="val 0" name="adj3"/>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Clr>
                <a:srgbClr val="000000"/>
              </a:buClr>
              <a:buSzPts val="2400"/>
              <a:buFont typeface="Arial"/>
              <a:buNone/>
            </a:pPr>
            <a:r>
              <a:rPr b="0" i="1" lang="en-US" sz="2400" u="none" cap="none" strike="noStrike">
                <a:solidFill>
                  <a:srgbClr val="3A88A7"/>
                </a:solidFill>
                <a:latin typeface="Roboto"/>
                <a:ea typeface="Roboto"/>
                <a:cs typeface="Roboto"/>
                <a:sym typeface="Roboto"/>
              </a:rPr>
              <a:t>The Working Groups were particularly strong in developing an understanding of the emerging and important issues for nutrition and summarizing these into concise documents. The IAG was quite useful in sharing information with the Working Groups and providing a forum for raising some common issues, but more opportunities for communications across the Working Groups would have been beneficial.</a:t>
            </a:r>
            <a:endParaRPr b="0" i="1" sz="2400" u="none" cap="none" strike="noStrike">
              <a:solidFill>
                <a:srgbClr val="3A88A7"/>
              </a:solidFill>
              <a:latin typeface="Roboto"/>
              <a:ea typeface="Roboto"/>
              <a:cs typeface="Roboto"/>
              <a:sym typeface="Roboto"/>
            </a:endParaRPr>
          </a:p>
        </p:txBody>
      </p:sp>
      <p:sp>
        <p:nvSpPr>
          <p:cNvPr id="337" name="Google Shape;337;p7"/>
          <p:cNvSpPr/>
          <p:nvPr/>
        </p:nvSpPr>
        <p:spPr>
          <a:xfrm>
            <a:off x="858925" y="1293188"/>
            <a:ext cx="12517500" cy="1981800"/>
          </a:xfrm>
          <a:prstGeom prst="wedgeRoundRectCallout">
            <a:avLst>
              <a:gd fmla="val -20833" name="adj1"/>
              <a:gd fmla="val 62500" name="adj2"/>
              <a:gd fmla="val 0" name="adj3"/>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15000"/>
              </a:lnSpc>
              <a:spcBef>
                <a:spcPts val="0"/>
              </a:spcBef>
              <a:spcAft>
                <a:spcPts val="0"/>
              </a:spcAft>
              <a:buClr>
                <a:srgbClr val="000000"/>
              </a:buClr>
              <a:buSzPts val="2400"/>
              <a:buFont typeface="Arial"/>
              <a:buNone/>
            </a:pPr>
            <a:r>
              <a:rPr b="0" i="1" lang="en-US" sz="2400" u="none" cap="none" strike="noStrike">
                <a:solidFill>
                  <a:srgbClr val="3A88A7"/>
                </a:solidFill>
                <a:latin typeface="Roboto"/>
                <a:ea typeface="Roboto"/>
                <a:cs typeface="Roboto"/>
                <a:sym typeface="Roboto"/>
              </a:rPr>
              <a:t>Simple structure with Team France and Team World - great to have Cote d'Ivoire in co-lead of Team World. Good idea to get countries in different regions in charge of mobilizing neighboring countries although not sure in which extent it worked [...]. But overall a very participatory approach.</a:t>
            </a:r>
            <a:endParaRPr b="0" i="1" sz="14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grpSp>
        <p:nvGrpSpPr>
          <p:cNvPr id="342" name="Google Shape;342;g366e95a1c97_0_6"/>
          <p:cNvGrpSpPr/>
          <p:nvPr/>
        </p:nvGrpSpPr>
        <p:grpSpPr>
          <a:xfrm>
            <a:off x="1" y="1654916"/>
            <a:ext cx="18288133" cy="663839"/>
            <a:chOff x="0" y="201387"/>
            <a:chExt cx="4274726" cy="2053321"/>
          </a:xfrm>
        </p:grpSpPr>
        <p:sp>
          <p:nvSpPr>
            <p:cNvPr id="343" name="Google Shape;343;g366e95a1c97_0_6"/>
            <p:cNvSpPr/>
            <p:nvPr/>
          </p:nvSpPr>
          <p:spPr>
            <a:xfrm>
              <a:off x="0" y="201387"/>
              <a:ext cx="4274726" cy="2051801"/>
            </a:xfrm>
            <a:custGeom>
              <a:rect b="b" l="l" r="r" t="t"/>
              <a:pathLst>
                <a:path extrusionOk="0" h="2254726" w="4274726">
                  <a:moveTo>
                    <a:pt x="0" y="0"/>
                  </a:moveTo>
                  <a:lnTo>
                    <a:pt x="4274726" y="0"/>
                  </a:lnTo>
                  <a:lnTo>
                    <a:pt x="4274726" y="2254726"/>
                  </a:lnTo>
                  <a:lnTo>
                    <a:pt x="0" y="2254726"/>
                  </a:lnTo>
                  <a:close/>
                </a:path>
              </a:pathLst>
            </a:custGeom>
            <a:gradFill>
              <a:gsLst>
                <a:gs pos="0">
                  <a:srgbClr val="7DC3D6"/>
                </a:gs>
                <a:gs pos="100000">
                  <a:srgbClr val="398397"/>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44" name="Google Shape;344;g366e95a1c97_0_6"/>
            <p:cNvSpPr txBox="1"/>
            <p:nvPr/>
          </p:nvSpPr>
          <p:spPr>
            <a:xfrm>
              <a:off x="0" y="598108"/>
              <a:ext cx="4274700" cy="1656600"/>
            </a:xfrm>
            <a:prstGeom prst="rect">
              <a:avLst/>
            </a:prstGeom>
            <a:solidFill>
              <a:srgbClr val="3A88A7"/>
            </a:solid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pic>
        <p:nvPicPr>
          <p:cNvPr id="345" name="Google Shape;345;g366e95a1c97_0_6"/>
          <p:cNvPicPr preferRelativeResize="0"/>
          <p:nvPr/>
        </p:nvPicPr>
        <p:blipFill rotWithShape="1">
          <a:blip r:embed="rId3">
            <a:alphaModFix/>
          </a:blip>
          <a:srcRect b="0" l="0" r="0" t="0"/>
          <a:stretch/>
        </p:blipFill>
        <p:spPr>
          <a:xfrm>
            <a:off x="15357268" y="144226"/>
            <a:ext cx="2525557" cy="1422626"/>
          </a:xfrm>
          <a:prstGeom prst="rect">
            <a:avLst/>
          </a:prstGeom>
          <a:noFill/>
          <a:ln>
            <a:noFill/>
          </a:ln>
        </p:spPr>
      </p:pic>
      <p:sp>
        <p:nvSpPr>
          <p:cNvPr id="346" name="Google Shape;346;g366e95a1c97_0_6"/>
          <p:cNvSpPr txBox="1"/>
          <p:nvPr/>
        </p:nvSpPr>
        <p:spPr>
          <a:xfrm>
            <a:off x="771524" y="394323"/>
            <a:ext cx="16473600" cy="831300"/>
          </a:xfrm>
          <a:prstGeom prst="rect">
            <a:avLst/>
          </a:prstGeom>
          <a:noFill/>
          <a:ln>
            <a:noFill/>
          </a:ln>
        </p:spPr>
        <p:txBody>
          <a:bodyPr anchorCtr="0" anchor="t" bIns="0" lIns="0" spcFirstLastPara="1" rIns="0" wrap="square" tIns="0">
            <a:spAutoFit/>
          </a:bodyPr>
          <a:lstStyle/>
          <a:p>
            <a:pPr indent="0" lvl="0" marL="0" marR="0" rtl="0" algn="l">
              <a:lnSpc>
                <a:spcPct val="111003"/>
              </a:lnSpc>
              <a:spcBef>
                <a:spcPts val="0"/>
              </a:spcBef>
              <a:spcAft>
                <a:spcPts val="0"/>
              </a:spcAft>
              <a:buClr>
                <a:srgbClr val="000000"/>
              </a:buClr>
              <a:buSzPts val="5400"/>
              <a:buFont typeface="Arial"/>
              <a:buNone/>
            </a:pPr>
            <a:r>
              <a:rPr b="1" i="0" lang="en-US" sz="5400" u="none" cap="none" strike="noStrike">
                <a:solidFill>
                  <a:srgbClr val="CC9900"/>
                </a:solidFill>
                <a:latin typeface="Roboto"/>
                <a:ea typeface="Roboto"/>
                <a:cs typeface="Roboto"/>
                <a:sym typeface="Roboto"/>
              </a:rPr>
              <a:t>LESSONS-LEARNED ON THE ORGANIZATION</a:t>
            </a:r>
            <a:endParaRPr b="0" i="0" sz="1100" u="none" cap="none" strike="noStrike">
              <a:solidFill>
                <a:srgbClr val="CC9900"/>
              </a:solidFill>
              <a:latin typeface="Arial"/>
              <a:ea typeface="Arial"/>
              <a:cs typeface="Arial"/>
              <a:sym typeface="Arial"/>
            </a:endParaRPr>
          </a:p>
        </p:txBody>
      </p:sp>
      <p:sp>
        <p:nvSpPr>
          <p:cNvPr id="347" name="Google Shape;347;g366e95a1c97_0_6"/>
          <p:cNvSpPr txBox="1"/>
          <p:nvPr/>
        </p:nvSpPr>
        <p:spPr>
          <a:xfrm>
            <a:off x="771524" y="394323"/>
            <a:ext cx="16473600" cy="1886700"/>
          </a:xfrm>
          <a:prstGeom prst="rect">
            <a:avLst/>
          </a:prstGeom>
          <a:noFill/>
          <a:ln>
            <a:noFill/>
          </a:ln>
        </p:spPr>
        <p:txBody>
          <a:bodyPr anchorCtr="0" anchor="t" bIns="0" lIns="0" spcFirstLastPara="1" rIns="0" wrap="square" tIns="0">
            <a:spAutoFit/>
          </a:bodyPr>
          <a:lstStyle/>
          <a:p>
            <a:pPr indent="0" lvl="0" marL="0" marR="0" rtl="0" algn="l">
              <a:lnSpc>
                <a:spcPct val="111003"/>
              </a:lnSpc>
              <a:spcBef>
                <a:spcPts val="0"/>
              </a:spcBef>
              <a:spcAft>
                <a:spcPts val="0"/>
              </a:spcAft>
              <a:buClr>
                <a:srgbClr val="000000"/>
              </a:buClr>
              <a:buSzPts val="5400"/>
              <a:buFont typeface="Arial"/>
              <a:buNone/>
            </a:pPr>
            <a:r>
              <a:rPr b="1" i="0" lang="en-US" sz="5400" u="none" cap="none" strike="noStrike">
                <a:solidFill>
                  <a:srgbClr val="CC9900"/>
                </a:solidFill>
                <a:latin typeface="Roboto"/>
                <a:ea typeface="Roboto"/>
                <a:cs typeface="Roboto"/>
                <a:sym typeface="Roboto"/>
              </a:rPr>
              <a:t>LESSONS-LEARNED ON THE ORGANIZATION</a:t>
            </a:r>
            <a:endParaRPr b="0" i="0" sz="1400" u="none" cap="none" strike="noStrike">
              <a:solidFill>
                <a:srgbClr val="000000"/>
              </a:solidFill>
              <a:latin typeface="Arial"/>
              <a:ea typeface="Arial"/>
              <a:cs typeface="Arial"/>
              <a:sym typeface="Arial"/>
            </a:endParaRPr>
          </a:p>
          <a:p>
            <a:pPr indent="0" lvl="0" marL="0" marR="0" rtl="0" algn="l">
              <a:lnSpc>
                <a:spcPct val="111003"/>
              </a:lnSpc>
              <a:spcBef>
                <a:spcPts val="0"/>
              </a:spcBef>
              <a:spcAft>
                <a:spcPts val="0"/>
              </a:spcAft>
              <a:buClr>
                <a:srgbClr val="000000"/>
              </a:buClr>
              <a:buSzPts val="2400"/>
              <a:buFont typeface="Arial"/>
              <a:buNone/>
            </a:pPr>
            <a:r>
              <a:rPr b="1" i="0" lang="en-US" sz="2400" u="none" cap="none" strike="noStrike">
                <a:solidFill>
                  <a:schemeClr val="lt1"/>
                </a:solidFill>
                <a:latin typeface="Roboto"/>
                <a:ea typeface="Roboto"/>
                <a:cs typeface="Roboto"/>
                <a:sym typeface="Roboto"/>
              </a:rPr>
              <a:t> </a:t>
            </a:r>
            <a:endParaRPr b="1" i="0" sz="4800" u="none" cap="none" strike="noStrike">
              <a:solidFill>
                <a:schemeClr val="lt1"/>
              </a:solidFill>
              <a:latin typeface="Roboto"/>
              <a:ea typeface="Roboto"/>
              <a:cs typeface="Roboto"/>
              <a:sym typeface="Roboto"/>
            </a:endParaRPr>
          </a:p>
          <a:p>
            <a:pPr indent="0" lvl="0" marL="0" marR="0" rtl="0" algn="l">
              <a:lnSpc>
                <a:spcPct val="111003"/>
              </a:lnSpc>
              <a:spcBef>
                <a:spcPts val="0"/>
              </a:spcBef>
              <a:spcAft>
                <a:spcPts val="0"/>
              </a:spcAft>
              <a:buClr>
                <a:srgbClr val="000000"/>
              </a:buClr>
              <a:buSzPts val="3600"/>
              <a:buFont typeface="Arial"/>
              <a:buNone/>
            </a:pPr>
            <a:r>
              <a:rPr b="1" i="0" lang="en-US" sz="3600" u="none" cap="none" strike="noStrike">
                <a:solidFill>
                  <a:schemeClr val="lt1"/>
                </a:solidFill>
                <a:latin typeface="Roboto"/>
                <a:ea typeface="Roboto"/>
                <a:cs typeface="Roboto"/>
                <a:sym typeface="Roboto"/>
              </a:rPr>
              <a:t>3. Plan strategically the mobilization of commitments</a:t>
            </a:r>
            <a:endParaRPr b="0" i="0" sz="800" u="none" cap="none" strike="noStrike">
              <a:solidFill>
                <a:schemeClr val="lt1"/>
              </a:solidFill>
              <a:latin typeface="Arial"/>
              <a:ea typeface="Arial"/>
              <a:cs typeface="Arial"/>
              <a:sym typeface="Arial"/>
            </a:endParaRPr>
          </a:p>
        </p:txBody>
      </p:sp>
      <p:sp>
        <p:nvSpPr>
          <p:cNvPr id="348" name="Google Shape;348;g366e95a1c97_0_6"/>
          <p:cNvSpPr txBox="1"/>
          <p:nvPr/>
        </p:nvSpPr>
        <p:spPr>
          <a:xfrm>
            <a:off x="771524" y="2827445"/>
            <a:ext cx="16745100" cy="6709489"/>
          </a:xfrm>
          <a:prstGeom prst="rect">
            <a:avLst/>
          </a:prstGeom>
          <a:noFill/>
          <a:ln>
            <a:noFill/>
          </a:ln>
        </p:spPr>
        <p:txBody>
          <a:bodyPr anchorCtr="0" anchor="t" bIns="45700" lIns="91425" spcFirstLastPara="1" rIns="91425" wrap="square" tIns="45700">
            <a:spAutoFit/>
          </a:bodyPr>
          <a:lstStyle/>
          <a:p>
            <a:pPr indent="-457200" lvl="0" marL="457200" marR="0" rtl="0" algn="just">
              <a:lnSpc>
                <a:spcPct val="100000"/>
              </a:lnSpc>
              <a:spcBef>
                <a:spcPts val="0"/>
              </a:spcBef>
              <a:spcAft>
                <a:spcPts val="0"/>
              </a:spcAft>
              <a:buClr>
                <a:srgbClr val="31859B"/>
              </a:buClr>
              <a:buSzPts val="3000"/>
              <a:buFont typeface="Arial"/>
              <a:buChar char="●"/>
            </a:pPr>
            <a:r>
              <a:rPr b="0" i="0" lang="en-US" sz="3000" u="none" cap="none" strike="noStrike">
                <a:solidFill>
                  <a:srgbClr val="3A88A7"/>
                </a:solidFill>
                <a:latin typeface="Roboto"/>
                <a:ea typeface="Roboto"/>
                <a:cs typeface="Roboto"/>
                <a:sym typeface="Roboto"/>
              </a:rPr>
              <a:t>A good practice from N4G Paris was the </a:t>
            </a:r>
            <a:r>
              <a:rPr b="1" i="0" lang="en-US" sz="3000" u="none" cap="none" strike="noStrike">
                <a:solidFill>
                  <a:srgbClr val="3A88A7"/>
                </a:solidFill>
                <a:latin typeface="Roboto"/>
                <a:ea typeface="Roboto"/>
                <a:cs typeface="Roboto"/>
                <a:sym typeface="Roboto"/>
              </a:rPr>
              <a:t>high-level political mobilization </a:t>
            </a:r>
            <a:r>
              <a:rPr b="0" i="0" lang="en-US" sz="3000" u="none" cap="none" strike="noStrike">
                <a:solidFill>
                  <a:srgbClr val="3A88A7"/>
                </a:solidFill>
                <a:latin typeface="Roboto"/>
                <a:ea typeface="Roboto"/>
                <a:cs typeface="Roboto"/>
                <a:sym typeface="Roboto"/>
              </a:rPr>
              <a:t>and </a:t>
            </a:r>
            <a:r>
              <a:rPr b="1" i="0" lang="en-US" sz="3000" u="none" cap="none" strike="noStrike">
                <a:solidFill>
                  <a:srgbClr val="3A88A7"/>
                </a:solidFill>
                <a:latin typeface="Roboto"/>
                <a:ea typeface="Roboto"/>
                <a:cs typeface="Roboto"/>
                <a:sym typeface="Roboto"/>
              </a:rPr>
              <a:t>early engagement</a:t>
            </a:r>
            <a:r>
              <a:rPr b="0" i="0" lang="en-US" sz="3000" u="none" cap="none" strike="noStrike">
                <a:solidFill>
                  <a:srgbClr val="3A88A7"/>
                </a:solidFill>
                <a:latin typeface="Roboto"/>
                <a:ea typeface="Roboto"/>
                <a:cs typeface="Roboto"/>
                <a:sym typeface="Roboto"/>
              </a:rPr>
              <a:t>, guided by a mobilization strategy and </a:t>
            </a:r>
            <a:r>
              <a:rPr b="1" i="0" lang="en-US" sz="3000" u="none" cap="none" strike="noStrike">
                <a:solidFill>
                  <a:srgbClr val="3A88A7"/>
                </a:solidFill>
                <a:latin typeface="Roboto"/>
                <a:ea typeface="Roboto"/>
                <a:cs typeface="Roboto"/>
                <a:sym typeface="Roboto"/>
              </a:rPr>
              <a:t>priority targets</a:t>
            </a:r>
            <a:r>
              <a:rPr b="0" i="0" lang="en-US" sz="3000" u="none" cap="none" strike="noStrike">
                <a:solidFill>
                  <a:srgbClr val="3A88A7"/>
                </a:solidFill>
                <a:latin typeface="Roboto"/>
                <a:ea typeface="Roboto"/>
                <a:cs typeface="Roboto"/>
                <a:sym typeface="Roboto"/>
              </a:rPr>
              <a:t>, critical to secure commitments from the top pledgers. The </a:t>
            </a:r>
            <a:r>
              <a:rPr b="1" i="0" lang="en-US" sz="3000" u="none" cap="none" strike="noStrike">
                <a:solidFill>
                  <a:srgbClr val="3A88A7"/>
                </a:solidFill>
                <a:latin typeface="Roboto"/>
                <a:ea typeface="Roboto"/>
                <a:cs typeface="Roboto"/>
                <a:sym typeface="Roboto"/>
              </a:rPr>
              <a:t>critical leadership of the host country </a:t>
            </a:r>
            <a:r>
              <a:rPr b="0" i="0" lang="en-US" sz="3000" u="none" cap="none" strike="noStrike">
                <a:solidFill>
                  <a:srgbClr val="3A88A7"/>
                </a:solidFill>
                <a:latin typeface="Roboto"/>
                <a:ea typeface="Roboto"/>
                <a:cs typeface="Roboto"/>
                <a:sym typeface="Roboto"/>
              </a:rPr>
              <a:t>and particularly the N4G Paris Secretary General was acknowledged, in particular for the mobilization of public development banks and European actors. The identification of the </a:t>
            </a:r>
            <a:r>
              <a:rPr b="1" i="0" lang="en-US" sz="3000" u="none" cap="none" strike="noStrike">
                <a:solidFill>
                  <a:srgbClr val="3A88A7"/>
                </a:solidFill>
                <a:latin typeface="Roboto"/>
                <a:ea typeface="Roboto"/>
                <a:cs typeface="Roboto"/>
                <a:sym typeface="Roboto"/>
              </a:rPr>
              <a:t>roadmap </a:t>
            </a:r>
            <a:r>
              <a:rPr b="0" i="0" lang="en-US" sz="3000" u="none" cap="none" strike="noStrike">
                <a:solidFill>
                  <a:srgbClr val="3A88A7"/>
                </a:solidFill>
                <a:latin typeface="Roboto"/>
                <a:ea typeface="Roboto"/>
                <a:cs typeface="Roboto"/>
                <a:sym typeface="Roboto"/>
              </a:rPr>
              <a:t>in the vision from early on and key global events leading to the Summit was crucial in the process and requires to consider the agenda and decision-making cycles of major donors.</a:t>
            </a:r>
            <a:endParaRPr b="0" i="0" sz="3200" u="none" cap="none" strike="noStrike">
              <a:solidFill>
                <a:srgbClr val="000000"/>
              </a:solidFill>
              <a:latin typeface="Arial"/>
              <a:ea typeface="Arial"/>
              <a:cs typeface="Arial"/>
              <a:sym typeface="Arial"/>
            </a:endParaRPr>
          </a:p>
          <a:p>
            <a:pPr indent="-457200" lvl="0" marL="457200" marR="0" rtl="0" algn="just">
              <a:lnSpc>
                <a:spcPct val="100000"/>
              </a:lnSpc>
              <a:spcBef>
                <a:spcPts val="1600"/>
              </a:spcBef>
              <a:spcAft>
                <a:spcPts val="0"/>
              </a:spcAft>
              <a:buClr>
                <a:srgbClr val="31859B"/>
              </a:buClr>
              <a:buSzPts val="3000"/>
              <a:buFont typeface="Arial"/>
              <a:buChar char="●"/>
            </a:pPr>
            <a:r>
              <a:rPr b="0" i="0" lang="en-US" sz="3000" u="none" cap="none" strike="noStrike">
                <a:solidFill>
                  <a:srgbClr val="3A88A7"/>
                </a:solidFill>
                <a:latin typeface="Roboto"/>
                <a:ea typeface="Roboto"/>
                <a:cs typeface="Roboto"/>
                <a:sym typeface="Roboto"/>
              </a:rPr>
              <a:t>At N4G Paris, the </a:t>
            </a:r>
            <a:r>
              <a:rPr b="1" i="0" lang="en-US" sz="3000" u="none" cap="none" strike="noStrike">
                <a:solidFill>
                  <a:srgbClr val="3A88A7"/>
                </a:solidFill>
                <a:latin typeface="Roboto"/>
                <a:ea typeface="Roboto"/>
                <a:cs typeface="Roboto"/>
                <a:sym typeface="Roboto"/>
              </a:rPr>
              <a:t>crucial role of the SUN Movement</a:t>
            </a:r>
            <a:r>
              <a:rPr b="0" i="0" lang="en-US" sz="3000" u="none" cap="none" strike="noStrike">
                <a:solidFill>
                  <a:srgbClr val="3A88A7"/>
                </a:solidFill>
                <a:latin typeface="Roboto"/>
                <a:ea typeface="Roboto"/>
                <a:cs typeface="Roboto"/>
                <a:sym typeface="Roboto"/>
              </a:rPr>
              <a:t>, notably through TA providers (EU4SUN and C4N), </a:t>
            </a:r>
            <a:r>
              <a:rPr b="1" i="0" lang="en-US" sz="3000" u="none" cap="none" strike="noStrike">
                <a:solidFill>
                  <a:srgbClr val="3A88A7"/>
                </a:solidFill>
                <a:latin typeface="Roboto"/>
                <a:ea typeface="Roboto"/>
                <a:cs typeface="Roboto"/>
                <a:sym typeface="Roboto"/>
              </a:rPr>
              <a:t>in mobilizing Low and Lower-middle Income Countries countries and supporting commitment-making </a:t>
            </a:r>
            <a:r>
              <a:rPr b="0" i="0" lang="en-US" sz="3000" u="none" cap="none" strike="noStrike">
                <a:solidFill>
                  <a:srgbClr val="3A88A7"/>
                </a:solidFill>
                <a:latin typeface="Roboto"/>
                <a:ea typeface="Roboto"/>
                <a:cs typeface="Roboto"/>
                <a:sym typeface="Roboto"/>
              </a:rPr>
              <a:t>was broadly acknowledged and praised as a key factor of success. </a:t>
            </a:r>
            <a:endParaRPr b="0" i="0" sz="1400" u="none" cap="none" strike="noStrike">
              <a:solidFill>
                <a:srgbClr val="000000"/>
              </a:solidFill>
              <a:latin typeface="Arial"/>
              <a:ea typeface="Arial"/>
              <a:cs typeface="Arial"/>
              <a:sym typeface="Arial"/>
            </a:endParaRPr>
          </a:p>
          <a:p>
            <a:pPr indent="-457200" lvl="0" marL="457200" marR="0" rtl="0" algn="just">
              <a:lnSpc>
                <a:spcPct val="100000"/>
              </a:lnSpc>
              <a:spcBef>
                <a:spcPts val="1600"/>
              </a:spcBef>
              <a:spcAft>
                <a:spcPts val="0"/>
              </a:spcAft>
              <a:buClr>
                <a:srgbClr val="31859B"/>
              </a:buClr>
              <a:buSzPts val="3000"/>
              <a:buFont typeface="Arial"/>
              <a:buChar char="●"/>
            </a:pPr>
            <a:r>
              <a:rPr b="0" i="0" lang="en-US" sz="3000" u="none" cap="none" strike="noStrike">
                <a:solidFill>
                  <a:srgbClr val="3A88A7"/>
                </a:solidFill>
                <a:latin typeface="Roboto"/>
                <a:ea typeface="Roboto"/>
                <a:cs typeface="Roboto"/>
                <a:sym typeface="Roboto"/>
              </a:rPr>
              <a:t>Suggestions included to </a:t>
            </a:r>
            <a:r>
              <a:rPr b="1" i="0" lang="en-US" sz="3000" u="none" cap="none" strike="noStrike">
                <a:solidFill>
                  <a:srgbClr val="3A88A7"/>
                </a:solidFill>
                <a:latin typeface="Roboto"/>
                <a:ea typeface="Roboto"/>
                <a:cs typeface="Roboto"/>
                <a:sym typeface="Roboto"/>
              </a:rPr>
              <a:t>be clearer about the incentive </a:t>
            </a:r>
            <a:r>
              <a:rPr b="0" i="0" lang="en-US" sz="3000" u="none" cap="none" strike="noStrike">
                <a:solidFill>
                  <a:srgbClr val="3A88A7"/>
                </a:solidFill>
                <a:latin typeface="Roboto"/>
                <a:ea typeface="Roboto"/>
                <a:cs typeface="Roboto"/>
                <a:sym typeface="Roboto"/>
              </a:rPr>
              <a:t>for making ambitious commitments. </a:t>
            </a:r>
            <a:endParaRPr b="0" i="0" sz="1400" u="none" cap="none" strike="noStrike">
              <a:solidFill>
                <a:srgbClr val="000000"/>
              </a:solidFill>
              <a:latin typeface="Arial"/>
              <a:ea typeface="Arial"/>
              <a:cs typeface="Arial"/>
              <a:sym typeface="Arial"/>
            </a:endParaRPr>
          </a:p>
          <a:p>
            <a:pPr indent="-457200" lvl="0" marL="457200" marR="0" rtl="0" algn="just">
              <a:lnSpc>
                <a:spcPct val="100000"/>
              </a:lnSpc>
              <a:spcBef>
                <a:spcPts val="1600"/>
              </a:spcBef>
              <a:spcAft>
                <a:spcPts val="0"/>
              </a:spcAft>
              <a:buClr>
                <a:srgbClr val="31859B"/>
              </a:buClr>
              <a:buSzPts val="3000"/>
              <a:buFont typeface="Arial"/>
              <a:buChar char="●"/>
            </a:pPr>
            <a:r>
              <a:rPr b="0" i="0" lang="en-US" sz="3000" u="none" cap="none" strike="noStrike">
                <a:solidFill>
                  <a:srgbClr val="3A88A7"/>
                </a:solidFill>
                <a:latin typeface="Roboto"/>
                <a:ea typeface="Roboto"/>
                <a:cs typeface="Roboto"/>
                <a:sym typeface="Roboto"/>
              </a:rPr>
              <a:t>Consider building on existing N4G resources to update information about the commitment making process and recommendations.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44"/>
          <p:cNvSpPr/>
          <p:nvPr/>
        </p:nvSpPr>
        <p:spPr>
          <a:xfrm flipH="1">
            <a:off x="3466976" y="4745125"/>
            <a:ext cx="14614500" cy="1511700"/>
          </a:xfrm>
          <a:prstGeom prst="wedgeRoundRectCallout">
            <a:avLst>
              <a:gd fmla="val -20833" name="adj1"/>
              <a:gd fmla="val 62500" name="adj2"/>
              <a:gd fmla="val 0" name="adj3"/>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15000"/>
              </a:lnSpc>
              <a:spcBef>
                <a:spcPts val="0"/>
              </a:spcBef>
              <a:spcAft>
                <a:spcPts val="0"/>
              </a:spcAft>
              <a:buClr>
                <a:srgbClr val="000000"/>
              </a:buClr>
              <a:buSzPts val="2400"/>
              <a:buFont typeface="Arial"/>
              <a:buNone/>
            </a:pPr>
            <a:r>
              <a:rPr b="0" i="1" lang="en-US" sz="2400" u="none" cap="none" strike="noStrike">
                <a:solidFill>
                  <a:srgbClr val="3A88A7"/>
                </a:solidFill>
                <a:latin typeface="Roboto"/>
                <a:ea typeface="Roboto"/>
                <a:cs typeface="Roboto"/>
                <a:sym typeface="Roboto"/>
              </a:rPr>
              <a:t>A recommendation to future hosts would be to use the existing vision, road map and guides (commitment and thematic guides) particularly around how commitments should be formulated. If the existing versions are used, then they can be shared earlier in the engagement process.</a:t>
            </a:r>
            <a:endParaRPr b="0" i="0" sz="2400" u="none" cap="none" strike="noStrike">
              <a:solidFill>
                <a:srgbClr val="3A88A7"/>
              </a:solidFill>
              <a:latin typeface="Roboto"/>
              <a:ea typeface="Roboto"/>
              <a:cs typeface="Roboto"/>
              <a:sym typeface="Roboto"/>
            </a:endParaRPr>
          </a:p>
        </p:txBody>
      </p:sp>
      <p:pic>
        <p:nvPicPr>
          <p:cNvPr id="354" name="Google Shape;354;p44"/>
          <p:cNvPicPr preferRelativeResize="0"/>
          <p:nvPr/>
        </p:nvPicPr>
        <p:blipFill rotWithShape="1">
          <a:blip r:embed="rId3">
            <a:alphaModFix/>
          </a:blip>
          <a:srcRect b="0" l="0" r="0" t="0"/>
          <a:stretch/>
        </p:blipFill>
        <p:spPr>
          <a:xfrm>
            <a:off x="15762443" y="8864426"/>
            <a:ext cx="2525557" cy="1422626"/>
          </a:xfrm>
          <a:prstGeom prst="rect">
            <a:avLst/>
          </a:prstGeom>
          <a:noFill/>
          <a:ln>
            <a:noFill/>
          </a:ln>
        </p:spPr>
      </p:pic>
      <p:grpSp>
        <p:nvGrpSpPr>
          <p:cNvPr id="355" name="Google Shape;355;p44"/>
          <p:cNvGrpSpPr/>
          <p:nvPr/>
        </p:nvGrpSpPr>
        <p:grpSpPr>
          <a:xfrm rot="5400000">
            <a:off x="-4840087" y="4815470"/>
            <a:ext cx="10343982" cy="663839"/>
            <a:chOff x="0" y="201387"/>
            <a:chExt cx="4274726" cy="2053321"/>
          </a:xfrm>
        </p:grpSpPr>
        <p:sp>
          <p:nvSpPr>
            <p:cNvPr id="356" name="Google Shape;356;p44"/>
            <p:cNvSpPr/>
            <p:nvPr/>
          </p:nvSpPr>
          <p:spPr>
            <a:xfrm>
              <a:off x="0" y="201387"/>
              <a:ext cx="4274726" cy="2051801"/>
            </a:xfrm>
            <a:custGeom>
              <a:rect b="b" l="l" r="r" t="t"/>
              <a:pathLst>
                <a:path extrusionOk="0" h="2254726" w="4274726">
                  <a:moveTo>
                    <a:pt x="0" y="0"/>
                  </a:moveTo>
                  <a:lnTo>
                    <a:pt x="4274726" y="0"/>
                  </a:lnTo>
                  <a:lnTo>
                    <a:pt x="4274726" y="2254726"/>
                  </a:lnTo>
                  <a:lnTo>
                    <a:pt x="0" y="2254726"/>
                  </a:lnTo>
                  <a:close/>
                </a:path>
              </a:pathLst>
            </a:custGeom>
            <a:gradFill>
              <a:gsLst>
                <a:gs pos="0">
                  <a:srgbClr val="7DC3D6"/>
                </a:gs>
                <a:gs pos="100000">
                  <a:srgbClr val="398397"/>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 name="Google Shape;357;p44"/>
            <p:cNvSpPr txBox="1"/>
            <p:nvPr/>
          </p:nvSpPr>
          <p:spPr>
            <a:xfrm>
              <a:off x="0" y="598108"/>
              <a:ext cx="4274700" cy="1656600"/>
            </a:xfrm>
            <a:prstGeom prst="rect">
              <a:avLst/>
            </a:prstGeom>
            <a:solidFill>
              <a:srgbClr val="3A88A7"/>
            </a:solid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58" name="Google Shape;358;p44"/>
          <p:cNvSpPr/>
          <p:nvPr/>
        </p:nvSpPr>
        <p:spPr>
          <a:xfrm flipH="1">
            <a:off x="3466976" y="1948108"/>
            <a:ext cx="14614500" cy="695700"/>
          </a:xfrm>
          <a:prstGeom prst="wedgeRoundRectCallout">
            <a:avLst>
              <a:gd fmla="val -20833" name="adj1"/>
              <a:gd fmla="val 62500" name="adj2"/>
              <a:gd fmla="val 0" name="adj3"/>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Clr>
                <a:srgbClr val="000000"/>
              </a:buClr>
              <a:buSzPts val="2400"/>
              <a:buFont typeface="Arial"/>
              <a:buNone/>
            </a:pPr>
            <a:r>
              <a:rPr b="0" i="1" lang="en-US" sz="2400" u="none" cap="none" strike="noStrike">
                <a:solidFill>
                  <a:srgbClr val="3A88A7"/>
                </a:solidFill>
                <a:latin typeface="Roboto"/>
                <a:ea typeface="Roboto"/>
                <a:cs typeface="Roboto"/>
                <a:sym typeface="Roboto"/>
              </a:rPr>
              <a:t>Having dedicated stakeholder group representatives was an effective way to mobilize the global community</a:t>
            </a:r>
            <a:endParaRPr b="0" i="1" sz="2400" u="none" cap="none" strike="noStrike">
              <a:solidFill>
                <a:srgbClr val="000000"/>
              </a:solidFill>
              <a:latin typeface="Arial"/>
              <a:ea typeface="Arial"/>
              <a:cs typeface="Arial"/>
              <a:sym typeface="Arial"/>
            </a:endParaRPr>
          </a:p>
        </p:txBody>
      </p:sp>
      <p:sp>
        <p:nvSpPr>
          <p:cNvPr id="359" name="Google Shape;359;p44"/>
          <p:cNvSpPr/>
          <p:nvPr/>
        </p:nvSpPr>
        <p:spPr>
          <a:xfrm flipH="1">
            <a:off x="3466975" y="7837042"/>
            <a:ext cx="14614500" cy="695700"/>
          </a:xfrm>
          <a:prstGeom prst="wedgeRoundRectCallout">
            <a:avLst>
              <a:gd fmla="val -20833" name="adj1"/>
              <a:gd fmla="val 62500" name="adj2"/>
              <a:gd fmla="val 0" name="adj3"/>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15000"/>
              </a:lnSpc>
              <a:spcBef>
                <a:spcPts val="0"/>
              </a:spcBef>
              <a:spcAft>
                <a:spcPts val="0"/>
              </a:spcAft>
              <a:buClr>
                <a:srgbClr val="000000"/>
              </a:buClr>
              <a:buSzPts val="2400"/>
              <a:buFont typeface="Arial"/>
              <a:buNone/>
            </a:pPr>
            <a:r>
              <a:rPr b="0" i="1" lang="en-US" sz="2400" u="none" cap="none" strike="noStrike">
                <a:solidFill>
                  <a:srgbClr val="3A88A7"/>
                </a:solidFill>
                <a:latin typeface="Roboto"/>
                <a:ea typeface="Roboto"/>
                <a:cs typeface="Roboto"/>
                <a:sym typeface="Roboto"/>
              </a:rPr>
              <a:t>Be clearer about rewards, and return of investments of making ambitious commitments</a:t>
            </a:r>
            <a:endParaRPr b="0" i="1" sz="2400" u="none" cap="none" strike="noStrike">
              <a:solidFill>
                <a:srgbClr val="3A88A7"/>
              </a:solidFill>
              <a:latin typeface="Roboto"/>
              <a:ea typeface="Roboto"/>
              <a:cs typeface="Roboto"/>
              <a:sym typeface="Roboto"/>
            </a:endParaRPr>
          </a:p>
        </p:txBody>
      </p:sp>
      <p:sp>
        <p:nvSpPr>
          <p:cNvPr id="360" name="Google Shape;360;p44"/>
          <p:cNvSpPr/>
          <p:nvPr/>
        </p:nvSpPr>
        <p:spPr>
          <a:xfrm>
            <a:off x="857400" y="8827400"/>
            <a:ext cx="13623900" cy="1191900"/>
          </a:xfrm>
          <a:prstGeom prst="wedgeRoundRectCallout">
            <a:avLst>
              <a:gd fmla="val -20833" name="adj1"/>
              <a:gd fmla="val 62500" name="adj2"/>
              <a:gd fmla="val 0" name="adj3"/>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Clr>
                <a:srgbClr val="000000"/>
              </a:buClr>
              <a:buSzPts val="2400"/>
              <a:buFont typeface="Arial"/>
              <a:buNone/>
            </a:pPr>
            <a:r>
              <a:rPr b="0" i="1" lang="en-US" sz="2400" u="none" cap="none" strike="noStrike">
                <a:solidFill>
                  <a:srgbClr val="3A88A7"/>
                </a:solidFill>
                <a:latin typeface="Roboto"/>
                <a:ea typeface="Roboto"/>
                <a:cs typeface="Roboto"/>
                <a:sym typeface="Roboto"/>
              </a:rPr>
              <a:t>The upcoming N4G event will be a great opportunity to mobilize the global stakeholders and member states to work on the post-2030 agenda and national 5 to 10 years nutrition commitment post 2030. </a:t>
            </a:r>
            <a:endParaRPr b="0" i="1" sz="2400" u="none" cap="none" strike="noStrike">
              <a:solidFill>
                <a:srgbClr val="000000"/>
              </a:solidFill>
              <a:latin typeface="Arial"/>
              <a:ea typeface="Arial"/>
              <a:cs typeface="Arial"/>
              <a:sym typeface="Arial"/>
            </a:endParaRPr>
          </a:p>
        </p:txBody>
      </p:sp>
      <p:sp>
        <p:nvSpPr>
          <p:cNvPr id="361" name="Google Shape;361;p44"/>
          <p:cNvSpPr/>
          <p:nvPr/>
        </p:nvSpPr>
        <p:spPr>
          <a:xfrm>
            <a:off x="857400" y="141750"/>
            <a:ext cx="13623900" cy="1511700"/>
          </a:xfrm>
          <a:prstGeom prst="wedgeRoundRectCallout">
            <a:avLst>
              <a:gd fmla="val -20833" name="adj1"/>
              <a:gd fmla="val 62500" name="adj2"/>
              <a:gd fmla="val 0" name="adj3"/>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Clr>
                <a:srgbClr val="000000"/>
              </a:buClr>
              <a:buSzPts val="2400"/>
              <a:buFont typeface="Arial"/>
              <a:buNone/>
            </a:pPr>
            <a:r>
              <a:rPr b="0" i="1" lang="en-US" sz="2400" u="none" cap="none" strike="noStrike">
                <a:solidFill>
                  <a:srgbClr val="3A88A7"/>
                </a:solidFill>
                <a:latin typeface="Roboto"/>
                <a:ea typeface="Roboto"/>
                <a:cs typeface="Roboto"/>
                <a:sym typeface="Roboto"/>
              </a:rPr>
              <a:t>In Paris 2025, it was amazing to see the work done by France and others to mobilize development banks and EU countries, and the work done by SUN (including though the donor-funded capacity strengthening workshops and consultants to support commitment making).</a:t>
            </a:r>
            <a:endParaRPr b="0" i="1" sz="2400" u="none" cap="none" strike="noStrike">
              <a:solidFill>
                <a:srgbClr val="000000"/>
              </a:solidFill>
              <a:latin typeface="Arial"/>
              <a:ea typeface="Arial"/>
              <a:cs typeface="Arial"/>
              <a:sym typeface="Arial"/>
            </a:endParaRPr>
          </a:p>
        </p:txBody>
      </p:sp>
      <p:sp>
        <p:nvSpPr>
          <p:cNvPr id="362" name="Google Shape;362;p44"/>
          <p:cNvSpPr/>
          <p:nvPr/>
        </p:nvSpPr>
        <p:spPr>
          <a:xfrm>
            <a:off x="857400" y="6551483"/>
            <a:ext cx="13623900" cy="990900"/>
          </a:xfrm>
          <a:prstGeom prst="wedgeRoundRectCallout">
            <a:avLst>
              <a:gd fmla="val -20833" name="adj1"/>
              <a:gd fmla="val 62500" name="adj2"/>
              <a:gd fmla="val 0" name="adj3"/>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Clr>
                <a:srgbClr val="000000"/>
              </a:buClr>
              <a:buSzPts val="2200"/>
              <a:buFont typeface="Arial"/>
              <a:buNone/>
            </a:pPr>
            <a:r>
              <a:rPr b="0" i="1" lang="en-US" sz="2400" u="none" cap="none" strike="noStrike">
                <a:solidFill>
                  <a:srgbClr val="3A88A7"/>
                </a:solidFill>
                <a:latin typeface="Roboto"/>
                <a:ea typeface="Roboto"/>
                <a:cs typeface="Roboto"/>
                <a:sym typeface="Roboto"/>
              </a:rPr>
              <a:t>[recommendation] Working with the different constituencies and mobilisation groups that exist to support commitment makers to apply the existing tools is valuable.</a:t>
            </a:r>
            <a:endParaRPr b="0" i="1" sz="2400" u="none" cap="none" strike="noStrike">
              <a:solidFill>
                <a:srgbClr val="000000"/>
              </a:solidFill>
              <a:latin typeface="Arial"/>
              <a:ea typeface="Arial"/>
              <a:cs typeface="Arial"/>
              <a:sym typeface="Arial"/>
            </a:endParaRPr>
          </a:p>
        </p:txBody>
      </p:sp>
      <p:sp>
        <p:nvSpPr>
          <p:cNvPr id="363" name="Google Shape;363;p44"/>
          <p:cNvSpPr/>
          <p:nvPr/>
        </p:nvSpPr>
        <p:spPr>
          <a:xfrm>
            <a:off x="857400" y="2938467"/>
            <a:ext cx="13623900" cy="1512000"/>
          </a:xfrm>
          <a:prstGeom prst="wedgeRoundRectCallout">
            <a:avLst>
              <a:gd fmla="val -20833" name="adj1"/>
              <a:gd fmla="val 62500" name="adj2"/>
              <a:gd fmla="val 0" name="adj3"/>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Clr>
                <a:srgbClr val="000000"/>
              </a:buClr>
              <a:buSzPts val="2400"/>
              <a:buFont typeface="Arial"/>
              <a:buNone/>
            </a:pPr>
            <a:r>
              <a:rPr b="0" i="1" lang="en-US" sz="2400" u="none" cap="none" strike="noStrike">
                <a:solidFill>
                  <a:srgbClr val="3A88A7"/>
                </a:solidFill>
                <a:latin typeface="Roboto"/>
                <a:ea typeface="Roboto"/>
                <a:cs typeface="Roboto"/>
                <a:sym typeface="Roboto"/>
              </a:rPr>
              <a:t>The coordination of the commitment mobilization [...] is critical and needs to be well-functioning many months before the Summit so that communications are happening with potential commitment-makers early enough to go through political planning processes.</a:t>
            </a:r>
            <a:endParaRPr b="0" i="1" sz="2400" u="none" cap="none" strike="noStrike">
              <a:solidFill>
                <a:srgbClr val="3A88A7"/>
              </a:solidFill>
              <a:latin typeface="Roboto"/>
              <a:ea typeface="Roboto"/>
              <a:cs typeface="Roboto"/>
              <a:sym typeface="Robo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g366e95a1c97_0_15"/>
          <p:cNvSpPr txBox="1"/>
          <p:nvPr/>
        </p:nvSpPr>
        <p:spPr>
          <a:xfrm>
            <a:off x="771524" y="2378720"/>
            <a:ext cx="17111400" cy="8019300"/>
          </a:xfrm>
          <a:prstGeom prst="rect">
            <a:avLst/>
          </a:prstGeom>
          <a:noFill/>
          <a:ln>
            <a:noFill/>
          </a:ln>
        </p:spPr>
        <p:txBody>
          <a:bodyPr anchorCtr="0" anchor="t" bIns="45700" lIns="91425" spcFirstLastPara="1" rIns="91425" wrap="square" tIns="45700">
            <a:spAutoFit/>
          </a:bodyPr>
          <a:lstStyle/>
          <a:p>
            <a:pPr indent="-457200" lvl="0" marL="457200" marR="0" rtl="0" algn="just">
              <a:lnSpc>
                <a:spcPct val="100000"/>
              </a:lnSpc>
              <a:spcBef>
                <a:spcPts val="0"/>
              </a:spcBef>
              <a:spcAft>
                <a:spcPts val="0"/>
              </a:spcAft>
              <a:buClr>
                <a:srgbClr val="31859B"/>
              </a:buClr>
              <a:buSzPts val="3000"/>
              <a:buFont typeface="Arial"/>
              <a:buChar char="●"/>
            </a:pPr>
            <a:r>
              <a:rPr b="0" i="0" lang="en-US" sz="3000" u="none" cap="none" strike="noStrike">
                <a:solidFill>
                  <a:srgbClr val="3A88A7"/>
                </a:solidFill>
                <a:latin typeface="Roboto"/>
                <a:ea typeface="Roboto"/>
                <a:cs typeface="Roboto"/>
                <a:sym typeface="Roboto"/>
              </a:rPr>
              <a:t>While recognizing the rich content through the sessions  format of thematic discussions and round table, there were suggestions that </a:t>
            </a:r>
            <a:r>
              <a:rPr b="1" i="0" lang="en-US" sz="3000" u="none" cap="none" strike="noStrike">
                <a:solidFill>
                  <a:srgbClr val="3A88A7"/>
                </a:solidFill>
                <a:latin typeface="Roboto"/>
                <a:ea typeface="Roboto"/>
                <a:cs typeface="Roboto"/>
                <a:sym typeface="Roboto"/>
              </a:rPr>
              <a:t>commitment announcements could be further integrated into the construct of the </a:t>
            </a:r>
            <a:r>
              <a:rPr b="0" i="0" lang="en-US" sz="3000" u="none" cap="none" strike="noStrike">
                <a:solidFill>
                  <a:srgbClr val="3A88A7"/>
                </a:solidFill>
                <a:latin typeface="Roboto"/>
                <a:ea typeface="Roboto"/>
                <a:cs typeface="Roboto"/>
                <a:sym typeface="Roboto"/>
              </a:rPr>
              <a:t>main program and include further stock-taking of past pledges (successes and challenges).</a:t>
            </a:r>
            <a:endParaRPr b="0" i="0" sz="3000" u="none" cap="none" strike="noStrike">
              <a:solidFill>
                <a:srgbClr val="3A88A7"/>
              </a:solidFill>
              <a:latin typeface="Roboto"/>
              <a:ea typeface="Roboto"/>
              <a:cs typeface="Roboto"/>
              <a:sym typeface="Roboto"/>
            </a:endParaRPr>
          </a:p>
          <a:p>
            <a:pPr indent="-457200" lvl="0" marL="457200" marR="0" rtl="0" algn="just">
              <a:lnSpc>
                <a:spcPct val="100000"/>
              </a:lnSpc>
              <a:spcBef>
                <a:spcPts val="0"/>
              </a:spcBef>
              <a:spcAft>
                <a:spcPts val="0"/>
              </a:spcAft>
              <a:buClr>
                <a:srgbClr val="31859B"/>
              </a:buClr>
              <a:buSzPts val="3000"/>
              <a:buFont typeface="Arial"/>
              <a:buChar char="●"/>
            </a:pPr>
            <a:r>
              <a:rPr b="0" i="0" lang="en-US" sz="3000" u="none" cap="none" strike="noStrike">
                <a:solidFill>
                  <a:srgbClr val="3A88A7"/>
                </a:solidFill>
                <a:latin typeface="Roboto"/>
                <a:ea typeface="Roboto"/>
                <a:cs typeface="Roboto"/>
                <a:sym typeface="Roboto"/>
              </a:rPr>
              <a:t>The </a:t>
            </a:r>
            <a:r>
              <a:rPr b="1" i="0" lang="en-US" sz="3000" u="none" cap="none" strike="noStrike">
                <a:solidFill>
                  <a:srgbClr val="3A88A7"/>
                </a:solidFill>
                <a:latin typeface="Roboto"/>
                <a:ea typeface="Roboto"/>
                <a:cs typeface="Roboto"/>
                <a:sym typeface="Roboto"/>
              </a:rPr>
              <a:t>program of side events provided opportunities for broader participation and deeper dives into specific topics. </a:t>
            </a:r>
            <a:r>
              <a:rPr b="0" i="0" lang="en-US" sz="3000" u="none" cap="none" strike="noStrike">
                <a:solidFill>
                  <a:srgbClr val="3A88A7"/>
                </a:solidFill>
                <a:latin typeface="Roboto"/>
                <a:ea typeface="Roboto"/>
                <a:cs typeface="Roboto"/>
                <a:sym typeface="Roboto"/>
              </a:rPr>
              <a:t>Efforts to select and merge side events were welcomed, and some suggested to condense them further to enhance engagement and focus, and avoid competition with the main sessions. While some called for a tighter Summit, it requires careful balancing with covering the depth and breadth of topics. </a:t>
            </a:r>
            <a:endParaRPr b="0" i="0" sz="3000" u="none" cap="none" strike="noStrike">
              <a:solidFill>
                <a:srgbClr val="3A88A7"/>
              </a:solidFill>
              <a:latin typeface="Roboto"/>
              <a:ea typeface="Roboto"/>
              <a:cs typeface="Roboto"/>
              <a:sym typeface="Roboto"/>
            </a:endParaRPr>
          </a:p>
          <a:p>
            <a:pPr indent="-457200" lvl="0" marL="457200" marR="0" rtl="0" algn="just">
              <a:lnSpc>
                <a:spcPct val="100000"/>
              </a:lnSpc>
              <a:spcBef>
                <a:spcPts val="1000"/>
              </a:spcBef>
              <a:spcAft>
                <a:spcPts val="0"/>
              </a:spcAft>
              <a:buClr>
                <a:srgbClr val="31859B"/>
              </a:buClr>
              <a:buSzPts val="3000"/>
              <a:buFont typeface="Arial"/>
              <a:buChar char="●"/>
            </a:pPr>
            <a:r>
              <a:rPr b="1" i="0" lang="en-US" sz="3000" u="none" cap="none" strike="noStrike">
                <a:solidFill>
                  <a:srgbClr val="3A88A7"/>
                </a:solidFill>
                <a:latin typeface="Roboto"/>
                <a:ea typeface="Roboto"/>
                <a:cs typeface="Roboto"/>
                <a:sym typeface="Roboto"/>
              </a:rPr>
              <a:t>Ensuring time and space for networking </a:t>
            </a:r>
            <a:r>
              <a:rPr b="0" i="0" lang="en-US" sz="3000" u="none" cap="none" strike="noStrike">
                <a:solidFill>
                  <a:srgbClr val="3A88A7"/>
                </a:solidFill>
                <a:latin typeface="Roboto"/>
                <a:ea typeface="Roboto"/>
                <a:cs typeface="Roboto"/>
                <a:sym typeface="Roboto"/>
              </a:rPr>
              <a:t>is valued, and options that facilitates it are welcomed.</a:t>
            </a:r>
            <a:endParaRPr b="0" i="0" sz="3000" u="none" cap="none" strike="noStrike">
              <a:solidFill>
                <a:srgbClr val="3A88A7"/>
              </a:solidFill>
              <a:latin typeface="Roboto"/>
              <a:ea typeface="Roboto"/>
              <a:cs typeface="Roboto"/>
              <a:sym typeface="Roboto"/>
            </a:endParaRPr>
          </a:p>
          <a:p>
            <a:pPr indent="-457200" lvl="0" marL="457200" marR="0" rtl="0" algn="just">
              <a:lnSpc>
                <a:spcPct val="100000"/>
              </a:lnSpc>
              <a:spcBef>
                <a:spcPts val="1600"/>
              </a:spcBef>
              <a:spcAft>
                <a:spcPts val="0"/>
              </a:spcAft>
              <a:buClr>
                <a:srgbClr val="31859B"/>
              </a:buClr>
              <a:buSzPts val="3000"/>
              <a:buFont typeface="Arial"/>
              <a:buChar char="●"/>
            </a:pPr>
            <a:r>
              <a:rPr b="0" i="0" lang="en-US" sz="3000" u="none" cap="none" strike="noStrike">
                <a:solidFill>
                  <a:srgbClr val="3A88A7"/>
                </a:solidFill>
                <a:latin typeface="Roboto"/>
                <a:ea typeface="Roboto"/>
                <a:cs typeface="Roboto"/>
                <a:sym typeface="Roboto"/>
              </a:rPr>
              <a:t>The "</a:t>
            </a:r>
            <a:r>
              <a:rPr b="1" i="0" lang="en-US" sz="3000" u="none" cap="none" strike="noStrike">
                <a:solidFill>
                  <a:srgbClr val="3A88A7"/>
                </a:solidFill>
                <a:latin typeface="Roboto"/>
                <a:ea typeface="Roboto"/>
                <a:cs typeface="Roboto"/>
                <a:sym typeface="Roboto"/>
              </a:rPr>
              <a:t>Village of Solutions</a:t>
            </a:r>
            <a:r>
              <a:rPr b="0" i="0" lang="en-US" sz="3000" u="none" cap="none" strike="noStrike">
                <a:solidFill>
                  <a:srgbClr val="3A88A7"/>
                </a:solidFill>
                <a:latin typeface="Roboto"/>
                <a:ea typeface="Roboto"/>
                <a:cs typeface="Roboto"/>
                <a:sym typeface="Roboto"/>
              </a:rPr>
              <a:t>“ was highlighted as a valuable initiative for networking and showcasing practical approaches (with some suggestions to have it closer to the venue to facilitate participation of high-level delegates attending the main conference).</a:t>
            </a:r>
            <a:endParaRPr b="0" i="0" sz="3000" u="none" cap="none" strike="noStrike">
              <a:solidFill>
                <a:srgbClr val="3A88A7"/>
              </a:solidFill>
              <a:latin typeface="Roboto"/>
              <a:ea typeface="Roboto"/>
              <a:cs typeface="Roboto"/>
              <a:sym typeface="Roboto"/>
            </a:endParaRPr>
          </a:p>
          <a:p>
            <a:pPr indent="-457200" lvl="0" marL="457200" marR="0" rtl="0" algn="just">
              <a:lnSpc>
                <a:spcPct val="100000"/>
              </a:lnSpc>
              <a:spcBef>
                <a:spcPts val="1600"/>
              </a:spcBef>
              <a:spcAft>
                <a:spcPts val="0"/>
              </a:spcAft>
              <a:buClr>
                <a:srgbClr val="31859B"/>
              </a:buClr>
              <a:buSzPts val="3000"/>
              <a:buFont typeface="Arial"/>
              <a:buChar char="●"/>
            </a:pPr>
            <a:r>
              <a:rPr b="0" i="0" lang="en-US" sz="3000" u="none" cap="none" strike="noStrike">
                <a:solidFill>
                  <a:srgbClr val="3A88A7"/>
                </a:solidFill>
                <a:latin typeface="Roboto"/>
                <a:ea typeface="Roboto"/>
                <a:cs typeface="Roboto"/>
                <a:sym typeface="Roboto"/>
              </a:rPr>
              <a:t>The </a:t>
            </a:r>
            <a:r>
              <a:rPr b="1" i="0" lang="en-US" sz="3000" u="none" cap="none" strike="noStrike">
                <a:solidFill>
                  <a:srgbClr val="3A88A7"/>
                </a:solidFill>
                <a:latin typeface="Roboto"/>
                <a:ea typeface="Roboto"/>
                <a:cs typeface="Roboto"/>
                <a:sym typeface="Roboto"/>
              </a:rPr>
              <a:t>prominent space for the civil society and dedicated spaces for youth voices </a:t>
            </a:r>
            <a:r>
              <a:rPr b="0" i="0" lang="en-US" sz="3000" u="none" cap="none" strike="noStrike">
                <a:solidFill>
                  <a:srgbClr val="3A88A7"/>
                </a:solidFill>
                <a:latin typeface="Roboto"/>
                <a:ea typeface="Roboto"/>
                <a:cs typeface="Roboto"/>
                <a:sym typeface="Roboto"/>
              </a:rPr>
              <a:t>to be heard was deemed very positive. The </a:t>
            </a:r>
            <a:r>
              <a:rPr b="1" i="0" lang="en-US" sz="3000" u="none" cap="none" strike="noStrike">
                <a:solidFill>
                  <a:srgbClr val="3A88A7"/>
                </a:solidFill>
                <a:latin typeface="Roboto"/>
                <a:ea typeface="Roboto"/>
                <a:cs typeface="Roboto"/>
                <a:sym typeface="Roboto"/>
              </a:rPr>
              <a:t>CSO Pavillon was highlighted as crucial for diverse perspective </a:t>
            </a:r>
            <a:r>
              <a:rPr b="0" i="0" lang="en-US" sz="3000" u="none" cap="none" strike="noStrike">
                <a:solidFill>
                  <a:srgbClr val="3A88A7"/>
                </a:solidFill>
                <a:latin typeface="Roboto"/>
                <a:ea typeface="Roboto"/>
                <a:cs typeface="Roboto"/>
                <a:sym typeface="Roboto"/>
              </a:rPr>
              <a:t>and to provide a space for advocacy and a focus on accountability.</a:t>
            </a:r>
            <a:endParaRPr b="0" i="0" sz="3000" u="none" cap="none" strike="noStrike">
              <a:solidFill>
                <a:srgbClr val="3A88A7"/>
              </a:solidFill>
              <a:latin typeface="Roboto"/>
              <a:ea typeface="Roboto"/>
              <a:cs typeface="Roboto"/>
              <a:sym typeface="Roboto"/>
            </a:endParaRPr>
          </a:p>
        </p:txBody>
      </p:sp>
      <p:grpSp>
        <p:nvGrpSpPr>
          <p:cNvPr id="369" name="Google Shape;369;g366e95a1c97_0_15"/>
          <p:cNvGrpSpPr/>
          <p:nvPr/>
        </p:nvGrpSpPr>
        <p:grpSpPr>
          <a:xfrm>
            <a:off x="1" y="1654916"/>
            <a:ext cx="18288133" cy="663839"/>
            <a:chOff x="0" y="201387"/>
            <a:chExt cx="4274726" cy="2053321"/>
          </a:xfrm>
        </p:grpSpPr>
        <p:sp>
          <p:nvSpPr>
            <p:cNvPr id="370" name="Google Shape;370;g366e95a1c97_0_15"/>
            <p:cNvSpPr/>
            <p:nvPr/>
          </p:nvSpPr>
          <p:spPr>
            <a:xfrm>
              <a:off x="0" y="201387"/>
              <a:ext cx="4274726" cy="2051801"/>
            </a:xfrm>
            <a:custGeom>
              <a:rect b="b" l="l" r="r" t="t"/>
              <a:pathLst>
                <a:path extrusionOk="0" h="2254726" w="4274726">
                  <a:moveTo>
                    <a:pt x="0" y="0"/>
                  </a:moveTo>
                  <a:lnTo>
                    <a:pt x="4274726" y="0"/>
                  </a:lnTo>
                  <a:lnTo>
                    <a:pt x="4274726" y="2254726"/>
                  </a:lnTo>
                  <a:lnTo>
                    <a:pt x="0" y="2254726"/>
                  </a:lnTo>
                  <a:close/>
                </a:path>
              </a:pathLst>
            </a:custGeom>
            <a:gradFill>
              <a:gsLst>
                <a:gs pos="0">
                  <a:srgbClr val="7DC3D6"/>
                </a:gs>
                <a:gs pos="100000">
                  <a:srgbClr val="398397"/>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71" name="Google Shape;371;g366e95a1c97_0_15"/>
            <p:cNvSpPr txBox="1"/>
            <p:nvPr/>
          </p:nvSpPr>
          <p:spPr>
            <a:xfrm>
              <a:off x="0" y="598108"/>
              <a:ext cx="4274700" cy="1656600"/>
            </a:xfrm>
            <a:prstGeom prst="rect">
              <a:avLst/>
            </a:prstGeom>
            <a:solidFill>
              <a:srgbClr val="3A88A7"/>
            </a:solid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pic>
        <p:nvPicPr>
          <p:cNvPr id="372" name="Google Shape;372;g366e95a1c97_0_15"/>
          <p:cNvPicPr preferRelativeResize="0"/>
          <p:nvPr/>
        </p:nvPicPr>
        <p:blipFill rotWithShape="1">
          <a:blip r:embed="rId3">
            <a:alphaModFix/>
          </a:blip>
          <a:srcRect b="0" l="0" r="0" t="0"/>
          <a:stretch/>
        </p:blipFill>
        <p:spPr>
          <a:xfrm>
            <a:off x="15357268" y="144226"/>
            <a:ext cx="2525557" cy="1422626"/>
          </a:xfrm>
          <a:prstGeom prst="rect">
            <a:avLst/>
          </a:prstGeom>
          <a:noFill/>
          <a:ln>
            <a:noFill/>
          </a:ln>
        </p:spPr>
      </p:pic>
      <p:sp>
        <p:nvSpPr>
          <p:cNvPr id="373" name="Google Shape;373;g366e95a1c97_0_15"/>
          <p:cNvSpPr txBox="1"/>
          <p:nvPr/>
        </p:nvSpPr>
        <p:spPr>
          <a:xfrm>
            <a:off x="771524" y="394323"/>
            <a:ext cx="16473600" cy="831300"/>
          </a:xfrm>
          <a:prstGeom prst="rect">
            <a:avLst/>
          </a:prstGeom>
          <a:noFill/>
          <a:ln>
            <a:noFill/>
          </a:ln>
        </p:spPr>
        <p:txBody>
          <a:bodyPr anchorCtr="0" anchor="t" bIns="0" lIns="0" spcFirstLastPara="1" rIns="0" wrap="square" tIns="0">
            <a:spAutoFit/>
          </a:bodyPr>
          <a:lstStyle/>
          <a:p>
            <a:pPr indent="0" lvl="0" marL="0" marR="0" rtl="0" algn="l">
              <a:lnSpc>
                <a:spcPct val="111003"/>
              </a:lnSpc>
              <a:spcBef>
                <a:spcPts val="0"/>
              </a:spcBef>
              <a:spcAft>
                <a:spcPts val="0"/>
              </a:spcAft>
              <a:buClr>
                <a:srgbClr val="000000"/>
              </a:buClr>
              <a:buSzPts val="5400"/>
              <a:buFont typeface="Arial"/>
              <a:buNone/>
            </a:pPr>
            <a:r>
              <a:rPr b="1" i="0" lang="en-US" sz="5400" u="none" cap="none" strike="noStrike">
                <a:solidFill>
                  <a:srgbClr val="CC9900"/>
                </a:solidFill>
                <a:latin typeface="Roboto"/>
                <a:ea typeface="Roboto"/>
                <a:cs typeface="Roboto"/>
                <a:sym typeface="Roboto"/>
              </a:rPr>
              <a:t>LESSONS-LEARNED ON THE ORGANIZATION</a:t>
            </a:r>
            <a:endParaRPr b="0" i="0" sz="1100" u="none" cap="none" strike="noStrike">
              <a:solidFill>
                <a:srgbClr val="CC9900"/>
              </a:solidFill>
              <a:latin typeface="Arial"/>
              <a:ea typeface="Arial"/>
              <a:cs typeface="Arial"/>
              <a:sym typeface="Arial"/>
            </a:endParaRPr>
          </a:p>
        </p:txBody>
      </p:sp>
      <p:sp>
        <p:nvSpPr>
          <p:cNvPr id="374" name="Google Shape;374;g366e95a1c97_0_15"/>
          <p:cNvSpPr txBox="1"/>
          <p:nvPr/>
        </p:nvSpPr>
        <p:spPr>
          <a:xfrm>
            <a:off x="771524" y="394323"/>
            <a:ext cx="16473600" cy="1886700"/>
          </a:xfrm>
          <a:prstGeom prst="rect">
            <a:avLst/>
          </a:prstGeom>
          <a:noFill/>
          <a:ln>
            <a:noFill/>
          </a:ln>
        </p:spPr>
        <p:txBody>
          <a:bodyPr anchorCtr="0" anchor="t" bIns="0" lIns="0" spcFirstLastPara="1" rIns="0" wrap="square" tIns="0">
            <a:spAutoFit/>
          </a:bodyPr>
          <a:lstStyle/>
          <a:p>
            <a:pPr indent="0" lvl="0" marL="0" marR="0" rtl="0" algn="l">
              <a:lnSpc>
                <a:spcPct val="111003"/>
              </a:lnSpc>
              <a:spcBef>
                <a:spcPts val="0"/>
              </a:spcBef>
              <a:spcAft>
                <a:spcPts val="0"/>
              </a:spcAft>
              <a:buClr>
                <a:srgbClr val="000000"/>
              </a:buClr>
              <a:buSzPts val="5400"/>
              <a:buFont typeface="Arial"/>
              <a:buNone/>
            </a:pPr>
            <a:r>
              <a:rPr b="1" i="0" lang="en-US" sz="5400" u="none" cap="none" strike="noStrike">
                <a:solidFill>
                  <a:srgbClr val="CC9900"/>
                </a:solidFill>
                <a:latin typeface="Roboto"/>
                <a:ea typeface="Roboto"/>
                <a:cs typeface="Roboto"/>
                <a:sym typeface="Roboto"/>
              </a:rPr>
              <a:t>LESSONS-LEARNED ON THE ORGANIZATION</a:t>
            </a:r>
            <a:endParaRPr b="0" i="0" sz="1400" u="none" cap="none" strike="noStrike">
              <a:solidFill>
                <a:srgbClr val="000000"/>
              </a:solidFill>
              <a:latin typeface="Arial"/>
              <a:ea typeface="Arial"/>
              <a:cs typeface="Arial"/>
              <a:sym typeface="Arial"/>
            </a:endParaRPr>
          </a:p>
          <a:p>
            <a:pPr indent="0" lvl="0" marL="0" marR="0" rtl="0" algn="l">
              <a:lnSpc>
                <a:spcPct val="111003"/>
              </a:lnSpc>
              <a:spcBef>
                <a:spcPts val="0"/>
              </a:spcBef>
              <a:spcAft>
                <a:spcPts val="0"/>
              </a:spcAft>
              <a:buClr>
                <a:srgbClr val="000000"/>
              </a:buClr>
              <a:buSzPts val="2400"/>
              <a:buFont typeface="Arial"/>
              <a:buNone/>
            </a:pPr>
            <a:r>
              <a:rPr b="1" i="0" lang="en-US" sz="2400" u="none" cap="none" strike="noStrike">
                <a:solidFill>
                  <a:schemeClr val="lt1"/>
                </a:solidFill>
                <a:latin typeface="Roboto"/>
                <a:ea typeface="Roboto"/>
                <a:cs typeface="Roboto"/>
                <a:sym typeface="Roboto"/>
              </a:rPr>
              <a:t> </a:t>
            </a:r>
            <a:endParaRPr b="1" i="0" sz="4800" u="none" cap="none" strike="noStrike">
              <a:solidFill>
                <a:schemeClr val="lt1"/>
              </a:solidFill>
              <a:latin typeface="Roboto"/>
              <a:ea typeface="Roboto"/>
              <a:cs typeface="Roboto"/>
              <a:sym typeface="Roboto"/>
            </a:endParaRPr>
          </a:p>
          <a:p>
            <a:pPr indent="0" lvl="0" marL="0" marR="0" rtl="0" algn="l">
              <a:lnSpc>
                <a:spcPct val="111003"/>
              </a:lnSpc>
              <a:spcBef>
                <a:spcPts val="0"/>
              </a:spcBef>
              <a:spcAft>
                <a:spcPts val="0"/>
              </a:spcAft>
              <a:buClr>
                <a:srgbClr val="000000"/>
              </a:buClr>
              <a:buSzPts val="3600"/>
              <a:buFont typeface="Arial"/>
              <a:buNone/>
            </a:pPr>
            <a:r>
              <a:rPr b="1" i="0" lang="en-US" sz="3600" u="none" cap="none" strike="noStrike">
                <a:solidFill>
                  <a:schemeClr val="lt1"/>
                </a:solidFill>
                <a:latin typeface="Roboto"/>
                <a:ea typeface="Roboto"/>
                <a:cs typeface="Roboto"/>
                <a:sym typeface="Roboto"/>
              </a:rPr>
              <a:t>4. Design the Summit to maximize engagement</a:t>
            </a:r>
            <a:endParaRPr b="0" i="0" sz="800" u="none" cap="none" strike="noStrike">
              <a:solidFill>
                <a:schemeClr val="lt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pic>
        <p:nvPicPr>
          <p:cNvPr id="379" name="Google Shape;379;p46"/>
          <p:cNvPicPr preferRelativeResize="0"/>
          <p:nvPr/>
        </p:nvPicPr>
        <p:blipFill rotWithShape="1">
          <a:blip r:embed="rId3">
            <a:alphaModFix/>
          </a:blip>
          <a:srcRect b="0" l="0" r="0" t="0"/>
          <a:stretch/>
        </p:blipFill>
        <p:spPr>
          <a:xfrm>
            <a:off x="15762443" y="8864376"/>
            <a:ext cx="2525557" cy="1422626"/>
          </a:xfrm>
          <a:prstGeom prst="rect">
            <a:avLst/>
          </a:prstGeom>
          <a:noFill/>
          <a:ln>
            <a:noFill/>
          </a:ln>
        </p:spPr>
      </p:pic>
      <p:pic>
        <p:nvPicPr>
          <p:cNvPr id="380" name="Google Shape;380;p46"/>
          <p:cNvPicPr preferRelativeResize="0"/>
          <p:nvPr/>
        </p:nvPicPr>
        <p:blipFill rotWithShape="1">
          <a:blip r:embed="rId3">
            <a:alphaModFix/>
          </a:blip>
          <a:srcRect b="0" l="0" r="0" t="0"/>
          <a:stretch/>
        </p:blipFill>
        <p:spPr>
          <a:xfrm>
            <a:off x="15762443" y="8864426"/>
            <a:ext cx="2525557" cy="1422626"/>
          </a:xfrm>
          <a:prstGeom prst="rect">
            <a:avLst/>
          </a:prstGeom>
          <a:noFill/>
          <a:ln>
            <a:noFill/>
          </a:ln>
        </p:spPr>
      </p:pic>
      <p:grpSp>
        <p:nvGrpSpPr>
          <p:cNvPr id="381" name="Google Shape;381;p46"/>
          <p:cNvGrpSpPr/>
          <p:nvPr/>
        </p:nvGrpSpPr>
        <p:grpSpPr>
          <a:xfrm rot="5400000">
            <a:off x="-4840087" y="4815470"/>
            <a:ext cx="10343982" cy="663839"/>
            <a:chOff x="0" y="201387"/>
            <a:chExt cx="4274726" cy="2053321"/>
          </a:xfrm>
        </p:grpSpPr>
        <p:sp>
          <p:nvSpPr>
            <p:cNvPr id="382" name="Google Shape;382;p46"/>
            <p:cNvSpPr/>
            <p:nvPr/>
          </p:nvSpPr>
          <p:spPr>
            <a:xfrm>
              <a:off x="0" y="201387"/>
              <a:ext cx="4274726" cy="2051801"/>
            </a:xfrm>
            <a:custGeom>
              <a:rect b="b" l="l" r="r" t="t"/>
              <a:pathLst>
                <a:path extrusionOk="0" h="2254726" w="4274726">
                  <a:moveTo>
                    <a:pt x="0" y="0"/>
                  </a:moveTo>
                  <a:lnTo>
                    <a:pt x="4274726" y="0"/>
                  </a:lnTo>
                  <a:lnTo>
                    <a:pt x="4274726" y="2254726"/>
                  </a:lnTo>
                  <a:lnTo>
                    <a:pt x="0" y="2254726"/>
                  </a:lnTo>
                  <a:close/>
                </a:path>
              </a:pathLst>
            </a:custGeom>
            <a:gradFill>
              <a:gsLst>
                <a:gs pos="0">
                  <a:srgbClr val="7DC3D6"/>
                </a:gs>
                <a:gs pos="100000">
                  <a:srgbClr val="398397"/>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 name="Google Shape;383;p46"/>
            <p:cNvSpPr txBox="1"/>
            <p:nvPr/>
          </p:nvSpPr>
          <p:spPr>
            <a:xfrm>
              <a:off x="0" y="598108"/>
              <a:ext cx="4274700" cy="1656600"/>
            </a:xfrm>
            <a:prstGeom prst="rect">
              <a:avLst/>
            </a:prstGeom>
            <a:solidFill>
              <a:srgbClr val="3A88A7"/>
            </a:solid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84" name="Google Shape;384;p46"/>
          <p:cNvSpPr/>
          <p:nvPr/>
        </p:nvSpPr>
        <p:spPr>
          <a:xfrm flipH="1">
            <a:off x="6670825" y="5013325"/>
            <a:ext cx="11202000" cy="588300"/>
          </a:xfrm>
          <a:prstGeom prst="wedgeRoundRectCallout">
            <a:avLst>
              <a:gd fmla="val -20833" name="adj1"/>
              <a:gd fmla="val 62500" name="adj2"/>
              <a:gd fmla="val 0" name="adj3"/>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Clr>
                <a:srgbClr val="000000"/>
              </a:buClr>
              <a:buSzPts val="2400"/>
              <a:buFont typeface="Arial"/>
              <a:buNone/>
            </a:pPr>
            <a:r>
              <a:rPr b="0" i="1" lang="en-US" sz="2400" u="none" cap="none" strike="noStrike">
                <a:solidFill>
                  <a:srgbClr val="3A88A7"/>
                </a:solidFill>
                <a:latin typeface="Roboto"/>
                <a:ea typeface="Roboto"/>
                <a:cs typeface="Roboto"/>
                <a:sym typeface="Roboto"/>
              </a:rPr>
              <a:t>CSO space is essential for N4G Summit and should be absolutely maintained.</a:t>
            </a:r>
            <a:endParaRPr b="0" i="1" sz="2400" u="none" cap="none" strike="noStrike">
              <a:solidFill>
                <a:srgbClr val="3A88A7"/>
              </a:solidFill>
              <a:latin typeface="Roboto"/>
              <a:ea typeface="Roboto"/>
              <a:cs typeface="Roboto"/>
              <a:sym typeface="Roboto"/>
            </a:endParaRPr>
          </a:p>
        </p:txBody>
      </p:sp>
      <p:sp>
        <p:nvSpPr>
          <p:cNvPr id="385" name="Google Shape;385;p46"/>
          <p:cNvSpPr/>
          <p:nvPr/>
        </p:nvSpPr>
        <p:spPr>
          <a:xfrm>
            <a:off x="1061625" y="9021800"/>
            <a:ext cx="13648500" cy="1107900"/>
          </a:xfrm>
          <a:prstGeom prst="wedgeRoundRectCallout">
            <a:avLst>
              <a:gd fmla="val -20833" name="adj1"/>
              <a:gd fmla="val 62500" name="adj2"/>
              <a:gd fmla="val 0" name="adj3"/>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15000"/>
              </a:lnSpc>
              <a:spcBef>
                <a:spcPts val="0"/>
              </a:spcBef>
              <a:spcAft>
                <a:spcPts val="0"/>
              </a:spcAft>
              <a:buClr>
                <a:srgbClr val="000000"/>
              </a:buClr>
              <a:buSzPts val="2200"/>
              <a:buFont typeface="Arial"/>
              <a:buNone/>
            </a:pPr>
            <a:r>
              <a:rPr b="0" i="1" lang="en-US" sz="2400" u="none" cap="none" strike="noStrike">
                <a:solidFill>
                  <a:srgbClr val="3A88A7"/>
                </a:solidFill>
                <a:latin typeface="Roboto"/>
                <a:ea typeface="Roboto"/>
                <a:cs typeface="Roboto"/>
                <a:sym typeface="Roboto"/>
              </a:rPr>
              <a:t>[recommendation] a kind of exhibitions to be organized to share and exchange learning among member states on their commitments.</a:t>
            </a:r>
            <a:endParaRPr b="0" i="1" sz="2400" u="none" cap="none" strike="noStrike">
              <a:solidFill>
                <a:srgbClr val="000000"/>
              </a:solidFill>
              <a:latin typeface="Arial"/>
              <a:ea typeface="Arial"/>
              <a:cs typeface="Arial"/>
              <a:sym typeface="Arial"/>
            </a:endParaRPr>
          </a:p>
        </p:txBody>
      </p:sp>
      <p:sp>
        <p:nvSpPr>
          <p:cNvPr id="386" name="Google Shape;386;p46"/>
          <p:cNvSpPr/>
          <p:nvPr/>
        </p:nvSpPr>
        <p:spPr>
          <a:xfrm>
            <a:off x="914875" y="3478067"/>
            <a:ext cx="13795200" cy="1107900"/>
          </a:xfrm>
          <a:prstGeom prst="wedgeRoundRectCallout">
            <a:avLst>
              <a:gd fmla="val -20833" name="adj1"/>
              <a:gd fmla="val 62500" name="adj2"/>
              <a:gd fmla="val 0" name="adj3"/>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Clr>
                <a:srgbClr val="000000"/>
              </a:buClr>
              <a:buSzPts val="2400"/>
              <a:buFont typeface="Arial"/>
              <a:buNone/>
            </a:pPr>
            <a:r>
              <a:rPr b="0" i="1" lang="en-US" sz="2400" u="none" cap="none" strike="noStrike">
                <a:solidFill>
                  <a:srgbClr val="3A88A7"/>
                </a:solidFill>
                <a:latin typeface="Roboto"/>
                <a:ea typeface="Roboto"/>
                <a:cs typeface="Roboto"/>
                <a:sym typeface="Roboto"/>
              </a:rPr>
              <a:t>I would advise running a tighter and more de-conflicted calendar of official events and side events (i.e. not having different events on the same topics / times)</a:t>
            </a:r>
            <a:endParaRPr b="0" i="1" sz="2400" u="none" cap="none" strike="noStrike">
              <a:solidFill>
                <a:srgbClr val="000000"/>
              </a:solidFill>
              <a:latin typeface="Arial"/>
              <a:ea typeface="Arial"/>
              <a:cs typeface="Arial"/>
              <a:sym typeface="Arial"/>
            </a:endParaRPr>
          </a:p>
        </p:txBody>
      </p:sp>
      <p:sp>
        <p:nvSpPr>
          <p:cNvPr id="387" name="Google Shape;387;p46"/>
          <p:cNvSpPr/>
          <p:nvPr/>
        </p:nvSpPr>
        <p:spPr>
          <a:xfrm flipH="1">
            <a:off x="6670975" y="1538708"/>
            <a:ext cx="11202000" cy="1512000"/>
          </a:xfrm>
          <a:prstGeom prst="wedgeRoundRectCallout">
            <a:avLst>
              <a:gd fmla="val -20833" name="adj1"/>
              <a:gd fmla="val 62500" name="adj2"/>
              <a:gd fmla="val 0" name="adj3"/>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Clr>
                <a:srgbClr val="000000"/>
              </a:buClr>
              <a:buSzPts val="2400"/>
              <a:buFont typeface="Arial"/>
              <a:buNone/>
            </a:pPr>
            <a:r>
              <a:rPr b="0" i="1" lang="en-US" sz="2400" u="none" cap="none" strike="noStrike">
                <a:solidFill>
                  <a:srgbClr val="3A88A7"/>
                </a:solidFill>
                <a:latin typeface="Roboto"/>
                <a:ea typeface="Roboto"/>
                <a:cs typeface="Roboto"/>
                <a:sym typeface="Roboto"/>
              </a:rPr>
              <a:t>Side events were great and they enhanced the program as the main summit had limited capacity. In the future, I would suggest mixing thematic sessions with sessions where commitments are announced</a:t>
            </a:r>
            <a:endParaRPr b="0" i="1" sz="2400" u="none" cap="none" strike="noStrike">
              <a:solidFill>
                <a:srgbClr val="000000"/>
              </a:solidFill>
              <a:latin typeface="Arial"/>
              <a:ea typeface="Arial"/>
              <a:cs typeface="Arial"/>
              <a:sym typeface="Arial"/>
            </a:endParaRPr>
          </a:p>
        </p:txBody>
      </p:sp>
      <p:sp>
        <p:nvSpPr>
          <p:cNvPr id="388" name="Google Shape;388;p46"/>
          <p:cNvSpPr/>
          <p:nvPr/>
        </p:nvSpPr>
        <p:spPr>
          <a:xfrm>
            <a:off x="914875" y="389850"/>
            <a:ext cx="13795200" cy="721500"/>
          </a:xfrm>
          <a:prstGeom prst="wedgeRoundRectCallout">
            <a:avLst>
              <a:gd fmla="val -20833" name="adj1"/>
              <a:gd fmla="val 62500" name="adj2"/>
              <a:gd fmla="val 0" name="adj3"/>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Clr>
                <a:srgbClr val="000000"/>
              </a:buClr>
              <a:buSzPts val="2400"/>
              <a:buFont typeface="Arial"/>
              <a:buNone/>
            </a:pPr>
            <a:r>
              <a:rPr b="0" i="1" lang="en-US" sz="2400" u="none" cap="none" strike="noStrike">
                <a:solidFill>
                  <a:srgbClr val="3A88A7"/>
                </a:solidFill>
                <a:latin typeface="Roboto"/>
                <a:ea typeface="Roboto"/>
                <a:cs typeface="Roboto"/>
                <a:sym typeface="Roboto"/>
              </a:rPr>
              <a:t>The programme covered relevant and important nexus topics (good thematic choice). </a:t>
            </a:r>
            <a:endParaRPr b="0" i="1" sz="2400" u="none" cap="none" strike="noStrike">
              <a:solidFill>
                <a:srgbClr val="000000"/>
              </a:solidFill>
              <a:latin typeface="Arial"/>
              <a:ea typeface="Arial"/>
              <a:cs typeface="Arial"/>
              <a:sym typeface="Arial"/>
            </a:endParaRPr>
          </a:p>
        </p:txBody>
      </p:sp>
      <p:sp>
        <p:nvSpPr>
          <p:cNvPr id="389" name="Google Shape;389;p46"/>
          <p:cNvSpPr/>
          <p:nvPr/>
        </p:nvSpPr>
        <p:spPr>
          <a:xfrm>
            <a:off x="914875" y="6028983"/>
            <a:ext cx="13795200" cy="1107900"/>
          </a:xfrm>
          <a:prstGeom prst="wedgeRoundRectCallout">
            <a:avLst>
              <a:gd fmla="val -20833" name="adj1"/>
              <a:gd fmla="val 62500" name="adj2"/>
              <a:gd fmla="val 0" name="adj3"/>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Clr>
                <a:srgbClr val="000000"/>
              </a:buClr>
              <a:buSzPts val="2400"/>
              <a:buFont typeface="Arial"/>
              <a:buNone/>
            </a:pPr>
            <a:r>
              <a:rPr b="0" i="1" lang="en-US" sz="2400" u="none" cap="none" strike="noStrike">
                <a:solidFill>
                  <a:srgbClr val="3A88A7"/>
                </a:solidFill>
                <a:latin typeface="Roboto"/>
                <a:ea typeface="Roboto"/>
                <a:cs typeface="Roboto"/>
                <a:sym typeface="Roboto"/>
              </a:rPr>
              <a:t>The Village of Solutions was a wonderfully arranged event that could be recommended to other summits conferences. Smaller interactive side-sessions are also important for making connections.</a:t>
            </a:r>
            <a:endParaRPr b="0" i="1" sz="2400" u="none" cap="none" strike="noStrike">
              <a:solidFill>
                <a:srgbClr val="000000"/>
              </a:solidFill>
              <a:latin typeface="Arial"/>
              <a:ea typeface="Arial"/>
              <a:cs typeface="Arial"/>
              <a:sym typeface="Arial"/>
            </a:endParaRPr>
          </a:p>
        </p:txBody>
      </p:sp>
      <p:sp>
        <p:nvSpPr>
          <p:cNvPr id="390" name="Google Shape;390;p46"/>
          <p:cNvSpPr/>
          <p:nvPr/>
        </p:nvSpPr>
        <p:spPr>
          <a:xfrm flipH="1">
            <a:off x="6670975" y="7564242"/>
            <a:ext cx="11202000" cy="1030200"/>
          </a:xfrm>
          <a:prstGeom prst="wedgeRoundRectCallout">
            <a:avLst>
              <a:gd fmla="val -20833" name="adj1"/>
              <a:gd fmla="val 62500" name="adj2"/>
              <a:gd fmla="val 0" name="adj3"/>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15000"/>
              </a:lnSpc>
              <a:spcBef>
                <a:spcPts val="0"/>
              </a:spcBef>
              <a:spcAft>
                <a:spcPts val="0"/>
              </a:spcAft>
              <a:buClr>
                <a:schemeClr val="dk1"/>
              </a:buClr>
              <a:buSzPts val="1100"/>
              <a:buFont typeface="Arial"/>
              <a:buNone/>
            </a:pPr>
            <a:r>
              <a:rPr b="0" i="1" lang="en-US" sz="2400" u="none" cap="none" strike="noStrike">
                <a:solidFill>
                  <a:srgbClr val="3A88A7"/>
                </a:solidFill>
                <a:latin typeface="Roboto"/>
                <a:ea typeface="Roboto"/>
                <a:cs typeface="Roboto"/>
                <a:sym typeface="Roboto"/>
              </a:rPr>
              <a:t>Village des Solutions was a great initiative to present solutions and approaches for nutrition to the public.</a:t>
            </a:r>
            <a:endParaRPr b="0" i="1" sz="2400" u="none" cap="none" strike="noStrike">
              <a:solidFill>
                <a:srgbClr val="3A88A7"/>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grpSp>
        <p:nvGrpSpPr>
          <p:cNvPr id="90" name="Google Shape;90;p4"/>
          <p:cNvGrpSpPr/>
          <p:nvPr/>
        </p:nvGrpSpPr>
        <p:grpSpPr>
          <a:xfrm>
            <a:off x="1" y="1654916"/>
            <a:ext cx="18288134" cy="663839"/>
            <a:chOff x="0" y="201387"/>
            <a:chExt cx="4274726" cy="2053321"/>
          </a:xfrm>
        </p:grpSpPr>
        <p:sp>
          <p:nvSpPr>
            <p:cNvPr id="91" name="Google Shape;91;p4"/>
            <p:cNvSpPr/>
            <p:nvPr/>
          </p:nvSpPr>
          <p:spPr>
            <a:xfrm>
              <a:off x="0" y="201387"/>
              <a:ext cx="4274726" cy="2051801"/>
            </a:xfrm>
            <a:custGeom>
              <a:rect b="b" l="l" r="r" t="t"/>
              <a:pathLst>
                <a:path extrusionOk="0" h="2254726" w="4274726">
                  <a:moveTo>
                    <a:pt x="0" y="0"/>
                  </a:moveTo>
                  <a:lnTo>
                    <a:pt x="4274726" y="0"/>
                  </a:lnTo>
                  <a:lnTo>
                    <a:pt x="4274726" y="2254726"/>
                  </a:lnTo>
                  <a:lnTo>
                    <a:pt x="0" y="2254726"/>
                  </a:lnTo>
                  <a:close/>
                </a:path>
              </a:pathLst>
            </a:custGeom>
            <a:gradFill>
              <a:gsLst>
                <a:gs pos="0">
                  <a:srgbClr val="7DC3D6"/>
                </a:gs>
                <a:gs pos="100000">
                  <a:srgbClr val="398397"/>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4"/>
            <p:cNvSpPr txBox="1"/>
            <p:nvPr/>
          </p:nvSpPr>
          <p:spPr>
            <a:xfrm>
              <a:off x="0" y="598108"/>
              <a:ext cx="4274700" cy="1656600"/>
            </a:xfrm>
            <a:prstGeom prst="rect">
              <a:avLst/>
            </a:prstGeom>
            <a:solidFill>
              <a:srgbClr val="3A88A7"/>
            </a:solid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93" name="Google Shape;93;p4"/>
          <p:cNvSpPr txBox="1"/>
          <p:nvPr/>
        </p:nvSpPr>
        <p:spPr>
          <a:xfrm>
            <a:off x="842962" y="291859"/>
            <a:ext cx="6700838" cy="1127360"/>
          </a:xfrm>
          <a:prstGeom prst="rect">
            <a:avLst/>
          </a:prstGeom>
          <a:noFill/>
          <a:ln>
            <a:noFill/>
          </a:ln>
        </p:spPr>
        <p:txBody>
          <a:bodyPr anchorCtr="0" anchor="t" bIns="0" lIns="0" spcFirstLastPara="1" rIns="0" wrap="square" tIns="0">
            <a:spAutoFit/>
          </a:bodyPr>
          <a:lstStyle/>
          <a:p>
            <a:pPr indent="0" lvl="0" marL="0" marR="0" rtl="0" algn="l">
              <a:lnSpc>
                <a:spcPct val="111003"/>
              </a:lnSpc>
              <a:spcBef>
                <a:spcPts val="0"/>
              </a:spcBef>
              <a:spcAft>
                <a:spcPts val="0"/>
              </a:spcAft>
              <a:buClr>
                <a:srgbClr val="000000"/>
              </a:buClr>
              <a:buSzPts val="6600"/>
              <a:buFont typeface="Arial"/>
              <a:buNone/>
            </a:pPr>
            <a:r>
              <a:rPr b="1" i="0" lang="en-US" sz="6600" u="none" cap="none" strike="noStrike">
                <a:solidFill>
                  <a:srgbClr val="CC9900"/>
                </a:solidFill>
                <a:latin typeface="Roboto"/>
                <a:ea typeface="Roboto"/>
                <a:cs typeface="Roboto"/>
                <a:sym typeface="Roboto"/>
              </a:rPr>
              <a:t>INTRODUCTION</a:t>
            </a:r>
            <a:endParaRPr b="0" i="0" sz="1400" u="none" cap="none" strike="noStrike">
              <a:solidFill>
                <a:srgbClr val="CC9900"/>
              </a:solidFill>
              <a:latin typeface="Arial"/>
              <a:ea typeface="Arial"/>
              <a:cs typeface="Arial"/>
              <a:sym typeface="Arial"/>
            </a:endParaRPr>
          </a:p>
        </p:txBody>
      </p:sp>
      <p:pic>
        <p:nvPicPr>
          <p:cNvPr id="94" name="Google Shape;94;p4"/>
          <p:cNvPicPr preferRelativeResize="0"/>
          <p:nvPr/>
        </p:nvPicPr>
        <p:blipFill rotWithShape="1">
          <a:blip r:embed="rId3">
            <a:alphaModFix/>
          </a:blip>
          <a:srcRect b="0" l="0" r="0" t="0"/>
          <a:stretch/>
        </p:blipFill>
        <p:spPr>
          <a:xfrm>
            <a:off x="15357268" y="144226"/>
            <a:ext cx="2525558" cy="1422626"/>
          </a:xfrm>
          <a:prstGeom prst="rect">
            <a:avLst/>
          </a:prstGeom>
          <a:noFill/>
          <a:ln>
            <a:noFill/>
          </a:ln>
        </p:spPr>
      </p:pic>
      <p:sp>
        <p:nvSpPr>
          <p:cNvPr id="95" name="Google Shape;95;p4"/>
          <p:cNvSpPr txBox="1"/>
          <p:nvPr/>
        </p:nvSpPr>
        <p:spPr>
          <a:xfrm>
            <a:off x="368490" y="2546864"/>
            <a:ext cx="17514300" cy="7894800"/>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Clr>
                <a:srgbClr val="000000"/>
              </a:buClr>
              <a:buSzPts val="3200"/>
              <a:buFont typeface="Arial"/>
              <a:buNone/>
            </a:pPr>
            <a:r>
              <a:rPr b="0" i="0" lang="en-US" sz="3200" u="none" cap="none" strike="noStrike">
                <a:solidFill>
                  <a:srgbClr val="3A88A7"/>
                </a:solidFill>
                <a:latin typeface="Roboto"/>
                <a:ea typeface="Roboto"/>
                <a:cs typeface="Roboto"/>
                <a:sym typeface="Roboto"/>
              </a:rPr>
              <a:t>N4G – the global nutrition pledging event taking place every 4 years – was held in Paris at the end of March 2025.</a:t>
            </a:r>
            <a:endParaRPr b="0" i="0" sz="1400" u="none" cap="none" strike="noStrike">
              <a:solidFill>
                <a:srgbClr val="000000"/>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3200"/>
              <a:buFont typeface="Arial"/>
              <a:buNone/>
            </a:pPr>
            <a:r>
              <a:t/>
            </a:r>
            <a:endParaRPr b="0" i="0" sz="1400" u="none" cap="none" strike="noStrike">
              <a:solidFill>
                <a:srgbClr val="000000"/>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3200"/>
              <a:buFont typeface="Arial"/>
              <a:buNone/>
            </a:pPr>
            <a:r>
              <a:rPr b="0" i="0" lang="en-US" sz="3200" u="none" cap="none" strike="noStrike">
                <a:solidFill>
                  <a:srgbClr val="3A88A7"/>
                </a:solidFill>
                <a:latin typeface="Roboto"/>
                <a:ea typeface="Roboto"/>
                <a:cs typeface="Roboto"/>
                <a:sym typeface="Roboto"/>
              </a:rPr>
              <a:t>In May and June 2025, the three organizations that supported the N4G Paris International Governance and its Secretariat (the SUN Movement Secretariat, Nutrition International, UNICEF) collaborated to conduct a lessons learned exercise.</a:t>
            </a:r>
            <a:endParaRPr b="0" i="0" sz="1400" u="none" cap="none" strike="noStrike">
              <a:solidFill>
                <a:srgbClr val="000000"/>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3200"/>
              <a:buFont typeface="Arial"/>
              <a:buNone/>
            </a:pPr>
            <a:r>
              <a:t/>
            </a:r>
            <a:endParaRPr b="0" i="0" sz="3200" u="none" cap="none" strike="noStrike">
              <a:solidFill>
                <a:srgbClr val="3A88A7"/>
              </a:solidFill>
              <a:latin typeface="Roboto"/>
              <a:ea typeface="Roboto"/>
              <a:cs typeface="Roboto"/>
              <a:sym typeface="Roboto"/>
            </a:endParaRPr>
          </a:p>
          <a:p>
            <a:pPr indent="0" lvl="0" marL="0" marR="0" rtl="0" algn="just">
              <a:lnSpc>
                <a:spcPct val="115000"/>
              </a:lnSpc>
              <a:spcBef>
                <a:spcPts val="0"/>
              </a:spcBef>
              <a:spcAft>
                <a:spcPts val="0"/>
              </a:spcAft>
              <a:buClr>
                <a:srgbClr val="000000"/>
              </a:buClr>
              <a:buSzPts val="3200"/>
              <a:buFont typeface="Arial"/>
              <a:buNone/>
            </a:pPr>
            <a:r>
              <a:rPr b="0" i="0" lang="en-US" sz="3200" u="sng" cap="none" strike="noStrike">
                <a:solidFill>
                  <a:srgbClr val="3A88A7"/>
                </a:solidFill>
                <a:latin typeface="Roboto"/>
                <a:ea typeface="Roboto"/>
                <a:cs typeface="Roboto"/>
                <a:sym typeface="Roboto"/>
              </a:rPr>
              <a:t>Purpose:</a:t>
            </a:r>
            <a:endParaRPr b="0" i="0" sz="1400" u="sng" cap="none" strike="noStrike">
              <a:solidFill>
                <a:srgbClr val="000000"/>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3200"/>
              <a:buFont typeface="Arial"/>
              <a:buNone/>
            </a:pPr>
            <a:r>
              <a:rPr b="0" i="0" lang="en-US" sz="3200" u="none" cap="none" strike="noStrike">
                <a:solidFill>
                  <a:srgbClr val="3A88A7"/>
                </a:solidFill>
                <a:latin typeface="Roboto"/>
                <a:ea typeface="Roboto"/>
                <a:cs typeface="Roboto"/>
                <a:sym typeface="Roboto"/>
              </a:rPr>
              <a:t>	1. Consolidate key takeaways and perspectives on N4G Paris from the nutrition community</a:t>
            </a:r>
            <a:endParaRPr b="0" i="0" sz="1400" u="none" cap="none" strike="noStrike">
              <a:solidFill>
                <a:srgbClr val="000000"/>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3200"/>
              <a:buFont typeface="Arial"/>
              <a:buNone/>
            </a:pPr>
            <a:r>
              <a:rPr b="0" i="0" lang="en-US" sz="3200" u="none" cap="none" strike="noStrike">
                <a:solidFill>
                  <a:srgbClr val="3A88A7"/>
                </a:solidFill>
                <a:latin typeface="Roboto"/>
                <a:ea typeface="Roboto"/>
                <a:cs typeface="Roboto"/>
                <a:sym typeface="Roboto"/>
              </a:rPr>
              <a:t>	2. Capture good practices and suggestions for future N4G hosts, for continuous learning.</a:t>
            </a:r>
            <a:endParaRPr b="0" i="0" sz="3200" u="none" cap="none" strike="noStrike">
              <a:solidFill>
                <a:srgbClr val="3A88A7"/>
              </a:solidFill>
              <a:latin typeface="Roboto"/>
              <a:ea typeface="Roboto"/>
              <a:cs typeface="Roboto"/>
              <a:sym typeface="Roboto"/>
            </a:endParaRPr>
          </a:p>
          <a:p>
            <a:pPr indent="0" lvl="0" marL="0" marR="0" rtl="0" algn="just">
              <a:lnSpc>
                <a:spcPct val="115000"/>
              </a:lnSpc>
              <a:spcBef>
                <a:spcPts val="0"/>
              </a:spcBef>
              <a:spcAft>
                <a:spcPts val="0"/>
              </a:spcAft>
              <a:buClr>
                <a:srgbClr val="000000"/>
              </a:buClr>
              <a:buSzPts val="3200"/>
              <a:buFont typeface="Arial"/>
              <a:buNone/>
            </a:pPr>
            <a:r>
              <a:t/>
            </a:r>
            <a:endParaRPr b="0" i="0" sz="3200" u="none" cap="none" strike="noStrike">
              <a:solidFill>
                <a:srgbClr val="3A88A7"/>
              </a:solidFill>
              <a:latin typeface="Roboto"/>
              <a:ea typeface="Roboto"/>
              <a:cs typeface="Roboto"/>
              <a:sym typeface="Roboto"/>
            </a:endParaRPr>
          </a:p>
          <a:p>
            <a:pPr indent="0" lvl="0" marL="0" marR="0" rtl="0" algn="just">
              <a:lnSpc>
                <a:spcPct val="115000"/>
              </a:lnSpc>
              <a:spcBef>
                <a:spcPts val="0"/>
              </a:spcBef>
              <a:spcAft>
                <a:spcPts val="0"/>
              </a:spcAft>
              <a:buClr>
                <a:srgbClr val="000000"/>
              </a:buClr>
              <a:buSzPts val="3200"/>
              <a:buFont typeface="Arial"/>
              <a:buNone/>
            </a:pPr>
            <a:r>
              <a:rPr b="0" i="0" lang="en-US" sz="3200" u="sng" cap="none" strike="noStrike">
                <a:solidFill>
                  <a:srgbClr val="3A88A7"/>
                </a:solidFill>
                <a:latin typeface="Roboto"/>
                <a:ea typeface="Roboto"/>
                <a:cs typeface="Roboto"/>
                <a:sym typeface="Roboto"/>
              </a:rPr>
              <a:t>Outputs:</a:t>
            </a:r>
            <a:endParaRPr b="0" i="0" sz="3200" u="sng" cap="none" strike="noStrike">
              <a:solidFill>
                <a:srgbClr val="31859B"/>
              </a:solidFill>
              <a:latin typeface="Roboto"/>
              <a:ea typeface="Roboto"/>
              <a:cs typeface="Roboto"/>
              <a:sym typeface="Roboto"/>
            </a:endParaRPr>
          </a:p>
          <a:p>
            <a:pPr indent="-571500" lvl="0" marL="571500" marR="0" rtl="0" algn="just">
              <a:lnSpc>
                <a:spcPct val="115000"/>
              </a:lnSpc>
              <a:spcBef>
                <a:spcPts val="0"/>
              </a:spcBef>
              <a:spcAft>
                <a:spcPts val="0"/>
              </a:spcAft>
              <a:buClr>
                <a:srgbClr val="000000"/>
              </a:buClr>
              <a:buSzPts val="4000"/>
              <a:buFont typeface="Arial"/>
              <a:buChar char="•"/>
            </a:pPr>
            <a:r>
              <a:rPr b="0" i="0" lang="en-US" sz="3200" u="none" cap="none" strike="noStrike">
                <a:solidFill>
                  <a:srgbClr val="31859B"/>
                </a:solidFill>
                <a:latin typeface="Roboto"/>
                <a:ea typeface="Roboto"/>
                <a:cs typeface="Roboto"/>
                <a:sym typeface="Roboto"/>
              </a:rPr>
              <a:t>A public slide deck [this document] &amp; executive note</a:t>
            </a:r>
            <a:endParaRPr b="0" i="0" sz="1400" u="none" cap="none" strike="noStrike">
              <a:solidFill>
                <a:srgbClr val="000000"/>
              </a:solidFill>
              <a:latin typeface="Arial"/>
              <a:ea typeface="Arial"/>
              <a:cs typeface="Arial"/>
              <a:sym typeface="Arial"/>
            </a:endParaRPr>
          </a:p>
          <a:p>
            <a:pPr indent="-571500" lvl="0" marL="571500" marR="0" rtl="0" algn="just">
              <a:lnSpc>
                <a:spcPct val="115000"/>
              </a:lnSpc>
              <a:spcBef>
                <a:spcPts val="0"/>
              </a:spcBef>
              <a:spcAft>
                <a:spcPts val="0"/>
              </a:spcAft>
              <a:buClr>
                <a:srgbClr val="000000"/>
              </a:buClr>
              <a:buSzPts val="4000"/>
              <a:buFont typeface="Arial"/>
              <a:buChar char="•"/>
            </a:pPr>
            <a:r>
              <a:rPr b="0" i="0" lang="en-US" sz="3200" u="none" cap="none" strike="noStrike">
                <a:solidFill>
                  <a:srgbClr val="31859B"/>
                </a:solidFill>
                <a:latin typeface="Roboto"/>
                <a:ea typeface="Roboto"/>
                <a:cs typeface="Roboto"/>
                <a:sym typeface="Roboto"/>
              </a:rPr>
              <a:t>A note for future organizers– not for public diffusion – with operational details</a:t>
            </a:r>
            <a:endParaRPr b="0" i="0" sz="3200" u="none" cap="none" strike="noStrike">
              <a:solidFill>
                <a:srgbClr val="31859B"/>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grpSp>
        <p:nvGrpSpPr>
          <p:cNvPr id="100" name="Google Shape;100;p5"/>
          <p:cNvGrpSpPr/>
          <p:nvPr/>
        </p:nvGrpSpPr>
        <p:grpSpPr>
          <a:xfrm>
            <a:off x="1" y="1654916"/>
            <a:ext cx="18288134" cy="663839"/>
            <a:chOff x="0" y="201387"/>
            <a:chExt cx="4274726" cy="2053321"/>
          </a:xfrm>
        </p:grpSpPr>
        <p:sp>
          <p:nvSpPr>
            <p:cNvPr id="101" name="Google Shape;101;p5"/>
            <p:cNvSpPr/>
            <p:nvPr/>
          </p:nvSpPr>
          <p:spPr>
            <a:xfrm>
              <a:off x="0" y="201387"/>
              <a:ext cx="4274726" cy="2051801"/>
            </a:xfrm>
            <a:custGeom>
              <a:rect b="b" l="l" r="r" t="t"/>
              <a:pathLst>
                <a:path extrusionOk="0" h="2254726" w="4274726">
                  <a:moveTo>
                    <a:pt x="0" y="0"/>
                  </a:moveTo>
                  <a:lnTo>
                    <a:pt x="4274726" y="0"/>
                  </a:lnTo>
                  <a:lnTo>
                    <a:pt x="4274726" y="2254726"/>
                  </a:lnTo>
                  <a:lnTo>
                    <a:pt x="0" y="2254726"/>
                  </a:lnTo>
                  <a:close/>
                </a:path>
              </a:pathLst>
            </a:custGeom>
            <a:gradFill>
              <a:gsLst>
                <a:gs pos="0">
                  <a:srgbClr val="7DC3D6"/>
                </a:gs>
                <a:gs pos="100000">
                  <a:srgbClr val="398397"/>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5"/>
            <p:cNvSpPr txBox="1"/>
            <p:nvPr/>
          </p:nvSpPr>
          <p:spPr>
            <a:xfrm>
              <a:off x="0" y="598108"/>
              <a:ext cx="4274700" cy="1656600"/>
            </a:xfrm>
            <a:prstGeom prst="rect">
              <a:avLst/>
            </a:prstGeom>
            <a:solidFill>
              <a:srgbClr val="3A88A7"/>
            </a:solid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03" name="Google Shape;103;p5"/>
          <p:cNvSpPr txBox="1"/>
          <p:nvPr/>
        </p:nvSpPr>
        <p:spPr>
          <a:xfrm>
            <a:off x="842962" y="291859"/>
            <a:ext cx="6700838" cy="1127360"/>
          </a:xfrm>
          <a:prstGeom prst="rect">
            <a:avLst/>
          </a:prstGeom>
          <a:noFill/>
          <a:ln>
            <a:noFill/>
          </a:ln>
        </p:spPr>
        <p:txBody>
          <a:bodyPr anchorCtr="0" anchor="t" bIns="0" lIns="0" spcFirstLastPara="1" rIns="0" wrap="square" tIns="0">
            <a:spAutoFit/>
          </a:bodyPr>
          <a:lstStyle/>
          <a:p>
            <a:pPr indent="0" lvl="0" marL="0" marR="0" rtl="0" algn="l">
              <a:lnSpc>
                <a:spcPct val="111003"/>
              </a:lnSpc>
              <a:spcBef>
                <a:spcPts val="0"/>
              </a:spcBef>
              <a:spcAft>
                <a:spcPts val="0"/>
              </a:spcAft>
              <a:buClr>
                <a:srgbClr val="000000"/>
              </a:buClr>
              <a:buSzPts val="6600"/>
              <a:buFont typeface="Arial"/>
              <a:buNone/>
            </a:pPr>
            <a:r>
              <a:rPr b="1" i="0" lang="en-US" sz="6600" u="none" cap="none" strike="noStrike">
                <a:solidFill>
                  <a:srgbClr val="CC9900"/>
                </a:solidFill>
                <a:latin typeface="Roboto"/>
                <a:ea typeface="Roboto"/>
                <a:cs typeface="Roboto"/>
                <a:sym typeface="Roboto"/>
              </a:rPr>
              <a:t>APPROACH</a:t>
            </a:r>
            <a:endParaRPr b="0" i="0" sz="1400" u="none" cap="none" strike="noStrike">
              <a:solidFill>
                <a:srgbClr val="CC9900"/>
              </a:solidFill>
              <a:latin typeface="Arial"/>
              <a:ea typeface="Arial"/>
              <a:cs typeface="Arial"/>
              <a:sym typeface="Arial"/>
            </a:endParaRPr>
          </a:p>
        </p:txBody>
      </p:sp>
      <p:pic>
        <p:nvPicPr>
          <p:cNvPr id="104" name="Google Shape;104;p5"/>
          <p:cNvPicPr preferRelativeResize="0"/>
          <p:nvPr/>
        </p:nvPicPr>
        <p:blipFill rotWithShape="1">
          <a:blip r:embed="rId3">
            <a:alphaModFix/>
          </a:blip>
          <a:srcRect b="0" l="0" r="0" t="0"/>
          <a:stretch/>
        </p:blipFill>
        <p:spPr>
          <a:xfrm>
            <a:off x="15357268" y="144226"/>
            <a:ext cx="2525558" cy="1422626"/>
          </a:xfrm>
          <a:prstGeom prst="rect">
            <a:avLst/>
          </a:prstGeom>
          <a:noFill/>
          <a:ln>
            <a:noFill/>
          </a:ln>
        </p:spPr>
      </p:pic>
      <p:sp>
        <p:nvSpPr>
          <p:cNvPr id="105" name="Google Shape;105;p5"/>
          <p:cNvSpPr txBox="1"/>
          <p:nvPr/>
        </p:nvSpPr>
        <p:spPr>
          <a:xfrm>
            <a:off x="610425" y="2406325"/>
            <a:ext cx="17498100" cy="7665300"/>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Clr>
                <a:srgbClr val="000000"/>
              </a:buClr>
              <a:buSzPts val="3200"/>
              <a:buFont typeface="Arial"/>
              <a:buNone/>
            </a:pPr>
            <a:r>
              <a:rPr b="0" i="0" lang="en-US" sz="3200" u="sng" cap="none" strike="noStrike">
                <a:solidFill>
                  <a:srgbClr val="3A88A7"/>
                </a:solidFill>
                <a:latin typeface="Roboto"/>
                <a:ea typeface="Roboto"/>
                <a:cs typeface="Roboto"/>
                <a:sym typeface="Roboto"/>
              </a:rPr>
              <a:t>What it is: </a:t>
            </a:r>
            <a:r>
              <a:rPr b="0" i="0" lang="en-US" sz="3200" u="none" cap="none" strike="noStrike">
                <a:solidFill>
                  <a:srgbClr val="3A88A7"/>
                </a:solidFill>
                <a:latin typeface="Roboto"/>
                <a:ea typeface="Roboto"/>
                <a:cs typeface="Roboto"/>
                <a:sym typeface="Roboto"/>
              </a:rPr>
              <a:t>a rapid exercise with a light methodological approach to capture the key takeaways, perspectives, good practices and suggestions for future N4Gs as perceived by the community.</a:t>
            </a:r>
            <a:endParaRPr b="0" i="0" sz="1400" u="none" cap="none" strike="noStrike">
              <a:solidFill>
                <a:srgbClr val="000000"/>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3200"/>
              <a:buFont typeface="Arial"/>
              <a:buNone/>
            </a:pPr>
            <a:r>
              <a:t/>
            </a:r>
            <a:endParaRPr b="0" i="0" sz="3200" u="none" cap="none" strike="noStrike">
              <a:solidFill>
                <a:srgbClr val="3A88A7"/>
              </a:solidFill>
              <a:latin typeface="Roboto"/>
              <a:ea typeface="Roboto"/>
              <a:cs typeface="Roboto"/>
              <a:sym typeface="Roboto"/>
            </a:endParaRPr>
          </a:p>
          <a:p>
            <a:pPr indent="0" lvl="0" marL="0" marR="0" rtl="0" algn="just">
              <a:lnSpc>
                <a:spcPct val="115000"/>
              </a:lnSpc>
              <a:spcBef>
                <a:spcPts val="0"/>
              </a:spcBef>
              <a:spcAft>
                <a:spcPts val="0"/>
              </a:spcAft>
              <a:buClr>
                <a:srgbClr val="000000"/>
              </a:buClr>
              <a:buSzPts val="3200"/>
              <a:buFont typeface="Arial"/>
              <a:buNone/>
            </a:pPr>
            <a:r>
              <a:rPr b="0" i="0" lang="en-US" sz="3200" u="sng" cap="none" strike="noStrike">
                <a:solidFill>
                  <a:srgbClr val="31859B"/>
                </a:solidFill>
                <a:latin typeface="Roboto"/>
                <a:ea typeface="Roboto"/>
                <a:cs typeface="Roboto"/>
                <a:sym typeface="Roboto"/>
              </a:rPr>
              <a:t>What it is NOT: </a:t>
            </a:r>
            <a:r>
              <a:rPr b="0" i="0" lang="en-US" sz="3200" u="none" cap="none" strike="noStrike">
                <a:solidFill>
                  <a:srgbClr val="31859B"/>
                </a:solidFill>
                <a:latin typeface="Roboto"/>
                <a:ea typeface="Roboto"/>
                <a:cs typeface="Roboto"/>
                <a:sym typeface="Roboto"/>
              </a:rPr>
              <a:t>A systematic review / an evaluation of N4G</a:t>
            </a:r>
            <a:endParaRPr b="0" i="0" sz="3200" u="none" cap="none" strike="noStrike">
              <a:solidFill>
                <a:srgbClr val="3A88A7"/>
              </a:solidFill>
              <a:latin typeface="Roboto"/>
              <a:ea typeface="Roboto"/>
              <a:cs typeface="Roboto"/>
              <a:sym typeface="Roboto"/>
            </a:endParaRPr>
          </a:p>
          <a:p>
            <a:pPr indent="0" lvl="0" marL="0" marR="0" rtl="0" algn="just">
              <a:lnSpc>
                <a:spcPct val="115000"/>
              </a:lnSpc>
              <a:spcBef>
                <a:spcPts val="0"/>
              </a:spcBef>
              <a:spcAft>
                <a:spcPts val="0"/>
              </a:spcAft>
              <a:buClr>
                <a:srgbClr val="000000"/>
              </a:buClr>
              <a:buSzPts val="3200"/>
              <a:buFont typeface="Arial"/>
              <a:buNone/>
            </a:pPr>
            <a:r>
              <a:t/>
            </a:r>
            <a:endParaRPr b="0" i="0" sz="3200" u="none" cap="none" strike="noStrike">
              <a:solidFill>
                <a:srgbClr val="3A88A7"/>
              </a:solidFill>
              <a:latin typeface="Roboto"/>
              <a:ea typeface="Roboto"/>
              <a:cs typeface="Roboto"/>
              <a:sym typeface="Roboto"/>
            </a:endParaRPr>
          </a:p>
          <a:p>
            <a:pPr indent="0" lvl="0" marL="0" marR="0" rtl="0" algn="just">
              <a:lnSpc>
                <a:spcPct val="115000"/>
              </a:lnSpc>
              <a:spcBef>
                <a:spcPts val="0"/>
              </a:spcBef>
              <a:spcAft>
                <a:spcPts val="0"/>
              </a:spcAft>
              <a:buClr>
                <a:srgbClr val="000000"/>
              </a:buClr>
              <a:buSzPts val="3200"/>
              <a:buFont typeface="Arial"/>
              <a:buNone/>
            </a:pPr>
            <a:r>
              <a:rPr b="0" i="0" lang="en-US" sz="3200" u="none" cap="none" strike="noStrike">
                <a:solidFill>
                  <a:srgbClr val="3A88A7"/>
                </a:solidFill>
                <a:latin typeface="Roboto"/>
                <a:ea typeface="Roboto"/>
                <a:cs typeface="Roboto"/>
                <a:sym typeface="Roboto"/>
              </a:rPr>
              <a:t>The data was collected from stakeholders who took part in N4G organization through:</a:t>
            </a:r>
            <a:endParaRPr b="0" i="0" sz="1400" u="none" cap="none" strike="noStrike">
              <a:solidFill>
                <a:srgbClr val="000000"/>
              </a:solidFill>
              <a:latin typeface="Arial"/>
              <a:ea typeface="Arial"/>
              <a:cs typeface="Arial"/>
              <a:sym typeface="Arial"/>
            </a:endParaRPr>
          </a:p>
          <a:p>
            <a:pPr indent="-571500" lvl="0" marL="571500" marR="0" rtl="0" algn="just">
              <a:lnSpc>
                <a:spcPct val="115000"/>
              </a:lnSpc>
              <a:spcBef>
                <a:spcPts val="0"/>
              </a:spcBef>
              <a:spcAft>
                <a:spcPts val="0"/>
              </a:spcAft>
              <a:buClr>
                <a:srgbClr val="000000"/>
              </a:buClr>
              <a:buSzPts val="4000"/>
              <a:buFont typeface="Arial"/>
              <a:buChar char="-"/>
            </a:pPr>
            <a:r>
              <a:rPr b="0" i="0" lang="en-US" sz="3200" u="none" cap="none" strike="noStrike">
                <a:solidFill>
                  <a:srgbClr val="3A88A7"/>
                </a:solidFill>
                <a:latin typeface="Roboto"/>
                <a:ea typeface="Roboto"/>
                <a:cs typeface="Roboto"/>
                <a:sym typeface="Roboto"/>
              </a:rPr>
              <a:t>An open-ended online questionnaire (18 respondents)</a:t>
            </a:r>
            <a:endParaRPr b="0" i="0" sz="1400" u="none" cap="none" strike="noStrike">
              <a:solidFill>
                <a:srgbClr val="000000"/>
              </a:solidFill>
              <a:latin typeface="Arial"/>
              <a:ea typeface="Arial"/>
              <a:cs typeface="Arial"/>
              <a:sym typeface="Arial"/>
            </a:endParaRPr>
          </a:p>
          <a:p>
            <a:pPr indent="-571500" lvl="0" marL="571500" marR="0" rtl="0" algn="just">
              <a:lnSpc>
                <a:spcPct val="115000"/>
              </a:lnSpc>
              <a:spcBef>
                <a:spcPts val="0"/>
              </a:spcBef>
              <a:spcAft>
                <a:spcPts val="0"/>
              </a:spcAft>
              <a:buClr>
                <a:srgbClr val="000000"/>
              </a:buClr>
              <a:buSzPts val="4000"/>
              <a:buFont typeface="Arial"/>
              <a:buChar char="-"/>
            </a:pPr>
            <a:r>
              <a:rPr b="0" i="0" lang="en-US" sz="3200" u="none" cap="none" strike="noStrike">
                <a:solidFill>
                  <a:srgbClr val="3A88A7"/>
                </a:solidFill>
                <a:latin typeface="Roboto"/>
                <a:ea typeface="Roboto"/>
                <a:cs typeface="Roboto"/>
                <a:sym typeface="Roboto"/>
              </a:rPr>
              <a:t>5 small group discussions with 48 participants.</a:t>
            </a:r>
            <a:endParaRPr b="0" i="0" sz="1400" u="none" cap="none" strike="noStrike">
              <a:solidFill>
                <a:srgbClr val="000000"/>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3200"/>
              <a:buFont typeface="Arial"/>
              <a:buNone/>
            </a:pPr>
            <a:r>
              <a:rPr b="0" i="0" lang="en-US" sz="3200" u="none" cap="none" strike="noStrike">
                <a:solidFill>
                  <a:srgbClr val="3A88A7"/>
                </a:solidFill>
                <a:latin typeface="Roboto"/>
                <a:ea typeface="Roboto"/>
                <a:cs typeface="Roboto"/>
                <a:sym typeface="Roboto"/>
              </a:rPr>
              <a:t>Respondents were not selected as to form a representative group of stakeholders. </a:t>
            </a:r>
            <a:endParaRPr b="0" i="0" sz="1400" u="none" cap="none" strike="noStrike">
              <a:solidFill>
                <a:srgbClr val="000000"/>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3200"/>
              <a:buFont typeface="Arial"/>
              <a:buNone/>
            </a:pPr>
            <a:r>
              <a:t/>
            </a:r>
            <a:endParaRPr b="0" i="0" sz="3200" u="none" cap="none" strike="noStrike">
              <a:solidFill>
                <a:srgbClr val="3A88A7"/>
              </a:solidFill>
              <a:latin typeface="Roboto"/>
              <a:ea typeface="Roboto"/>
              <a:cs typeface="Roboto"/>
              <a:sym typeface="Roboto"/>
            </a:endParaRPr>
          </a:p>
          <a:p>
            <a:pPr indent="0" lvl="0" marL="914400" marR="0" rtl="0" algn="just">
              <a:lnSpc>
                <a:spcPct val="115000"/>
              </a:lnSpc>
              <a:spcBef>
                <a:spcPts val="0"/>
              </a:spcBef>
              <a:spcAft>
                <a:spcPts val="0"/>
              </a:spcAft>
              <a:buClr>
                <a:srgbClr val="000000"/>
              </a:buClr>
              <a:buSzPts val="3200"/>
              <a:buFont typeface="Arial"/>
              <a:buNone/>
            </a:pPr>
            <a:r>
              <a:rPr b="0" i="0" lang="en-US" sz="3200" u="none" cap="none" strike="noStrike">
                <a:solidFill>
                  <a:srgbClr val="3A88A7"/>
                </a:solidFill>
                <a:latin typeface="Roboto"/>
                <a:ea typeface="Roboto"/>
                <a:cs typeface="Roboto"/>
                <a:sym typeface="Roboto"/>
              </a:rPr>
              <a:t>While efforts were made to validate the findings presented here through group discussions and to introduce nuances to reflect different views, they should be taken with caution and may not reflect the diversity of perspectives.</a:t>
            </a:r>
            <a:endParaRPr b="0" i="0" sz="3200" u="none" cap="none" strike="noStrike">
              <a:solidFill>
                <a:srgbClr val="3A88A7"/>
              </a:solidFill>
              <a:latin typeface="Roboto"/>
              <a:ea typeface="Roboto"/>
              <a:cs typeface="Roboto"/>
              <a:sym typeface="Roboto"/>
            </a:endParaRPr>
          </a:p>
        </p:txBody>
      </p:sp>
      <p:sp>
        <p:nvSpPr>
          <p:cNvPr id="106" name="Google Shape;106;p5"/>
          <p:cNvSpPr/>
          <p:nvPr/>
        </p:nvSpPr>
        <p:spPr>
          <a:xfrm>
            <a:off x="713002" y="8576419"/>
            <a:ext cx="102541" cy="516244"/>
          </a:xfrm>
          <a:custGeom>
            <a:rect b="b" l="l" r="r" t="t"/>
            <a:pathLst>
              <a:path extrusionOk="0" h="516244" w="102541">
                <a:moveTo>
                  <a:pt x="0" y="0"/>
                </a:moveTo>
                <a:lnTo>
                  <a:pt x="102541" y="0"/>
                </a:lnTo>
                <a:lnTo>
                  <a:pt x="94011" y="516245"/>
                </a:lnTo>
                <a:lnTo>
                  <a:pt x="8530" y="516245"/>
                </a:lnTo>
                <a:lnTo>
                  <a:pt x="0" y="0"/>
                </a:lnTo>
                <a:close/>
              </a:path>
            </a:pathLst>
          </a:custGeom>
          <a:solidFill>
            <a:srgbClr val="31859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5"/>
          <p:cNvSpPr/>
          <p:nvPr/>
        </p:nvSpPr>
        <p:spPr>
          <a:xfrm>
            <a:off x="691677" y="9148109"/>
            <a:ext cx="145191" cy="145191"/>
          </a:xfrm>
          <a:custGeom>
            <a:rect b="b" l="l" r="r" t="t"/>
            <a:pathLst>
              <a:path extrusionOk="0" h="145191" w="145191">
                <a:moveTo>
                  <a:pt x="145191" y="72596"/>
                </a:moveTo>
                <a:cubicBezTo>
                  <a:pt x="145191" y="112689"/>
                  <a:pt x="112689" y="145191"/>
                  <a:pt x="72596" y="145191"/>
                </a:cubicBezTo>
                <a:cubicBezTo>
                  <a:pt x="32502" y="145191"/>
                  <a:pt x="0" y="112689"/>
                  <a:pt x="0" y="72596"/>
                </a:cubicBezTo>
                <a:cubicBezTo>
                  <a:pt x="0" y="32502"/>
                  <a:pt x="32502" y="0"/>
                  <a:pt x="72596" y="0"/>
                </a:cubicBezTo>
                <a:cubicBezTo>
                  <a:pt x="112689" y="0"/>
                  <a:pt x="145191" y="32502"/>
                  <a:pt x="145191" y="72596"/>
                </a:cubicBezTo>
                <a:close/>
              </a:path>
            </a:pathLst>
          </a:custGeom>
          <a:solidFill>
            <a:srgbClr val="31859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5"/>
          <p:cNvSpPr/>
          <p:nvPr/>
        </p:nvSpPr>
        <p:spPr>
          <a:xfrm>
            <a:off x="204714" y="8256897"/>
            <a:ext cx="1119117" cy="1118291"/>
          </a:xfrm>
          <a:prstGeom prst="triangle">
            <a:avLst>
              <a:gd fmla="val 50000" name="adj"/>
            </a:avLst>
          </a:prstGeom>
          <a:noFill/>
          <a:ln cap="flat" cmpd="sng" w="25400">
            <a:solidFill>
              <a:srgbClr val="3185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grpSp>
        <p:nvGrpSpPr>
          <p:cNvPr id="113" name="Google Shape;113;g36869e96625_0_80"/>
          <p:cNvGrpSpPr/>
          <p:nvPr/>
        </p:nvGrpSpPr>
        <p:grpSpPr>
          <a:xfrm>
            <a:off x="-133" y="1612862"/>
            <a:ext cx="18288133" cy="663839"/>
            <a:chOff x="0" y="201387"/>
            <a:chExt cx="4274726" cy="2053321"/>
          </a:xfrm>
        </p:grpSpPr>
        <p:sp>
          <p:nvSpPr>
            <p:cNvPr id="114" name="Google Shape;114;g36869e96625_0_80"/>
            <p:cNvSpPr/>
            <p:nvPr/>
          </p:nvSpPr>
          <p:spPr>
            <a:xfrm>
              <a:off x="0" y="201387"/>
              <a:ext cx="4274726" cy="2051801"/>
            </a:xfrm>
            <a:custGeom>
              <a:rect b="b" l="l" r="r" t="t"/>
              <a:pathLst>
                <a:path extrusionOk="0" h="2254726" w="4274726">
                  <a:moveTo>
                    <a:pt x="0" y="0"/>
                  </a:moveTo>
                  <a:lnTo>
                    <a:pt x="4274726" y="0"/>
                  </a:lnTo>
                  <a:lnTo>
                    <a:pt x="4274726" y="2254726"/>
                  </a:lnTo>
                  <a:lnTo>
                    <a:pt x="0" y="2254726"/>
                  </a:lnTo>
                  <a:close/>
                </a:path>
              </a:pathLst>
            </a:custGeom>
            <a:gradFill>
              <a:gsLst>
                <a:gs pos="0">
                  <a:srgbClr val="7DC3D6"/>
                </a:gs>
                <a:gs pos="100000">
                  <a:srgbClr val="398397"/>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g36869e96625_0_80"/>
            <p:cNvSpPr txBox="1"/>
            <p:nvPr/>
          </p:nvSpPr>
          <p:spPr>
            <a:xfrm>
              <a:off x="0" y="598108"/>
              <a:ext cx="4274700" cy="1656600"/>
            </a:xfrm>
            <a:prstGeom prst="rect">
              <a:avLst/>
            </a:prstGeom>
            <a:solidFill>
              <a:srgbClr val="3A88A7"/>
            </a:solid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16" name="Google Shape;116;g36869e96625_0_80"/>
          <p:cNvSpPr txBox="1"/>
          <p:nvPr/>
        </p:nvSpPr>
        <p:spPr>
          <a:xfrm>
            <a:off x="842943" y="291850"/>
            <a:ext cx="10681200" cy="1015800"/>
          </a:xfrm>
          <a:prstGeom prst="rect">
            <a:avLst/>
          </a:prstGeom>
          <a:noFill/>
          <a:ln>
            <a:noFill/>
          </a:ln>
        </p:spPr>
        <p:txBody>
          <a:bodyPr anchorCtr="0" anchor="t" bIns="0" lIns="0" spcFirstLastPara="1" rIns="0" wrap="square" tIns="0">
            <a:spAutoFit/>
          </a:bodyPr>
          <a:lstStyle/>
          <a:p>
            <a:pPr indent="0" lvl="0" marL="0" marR="0" rtl="0" algn="l">
              <a:lnSpc>
                <a:spcPct val="111003"/>
              </a:lnSpc>
              <a:spcBef>
                <a:spcPts val="0"/>
              </a:spcBef>
              <a:spcAft>
                <a:spcPts val="0"/>
              </a:spcAft>
              <a:buClr>
                <a:srgbClr val="000000"/>
              </a:buClr>
              <a:buSzPts val="6600"/>
              <a:buFont typeface="Arial"/>
              <a:buNone/>
            </a:pPr>
            <a:r>
              <a:rPr b="1" i="0" lang="en-US" sz="6600" u="none" cap="none" strike="noStrike">
                <a:solidFill>
                  <a:srgbClr val="CC9900"/>
                </a:solidFill>
                <a:latin typeface="Roboto"/>
                <a:ea typeface="Roboto"/>
                <a:cs typeface="Roboto"/>
                <a:sym typeface="Roboto"/>
              </a:rPr>
              <a:t>EXECUTIVE SUMMARY</a:t>
            </a:r>
            <a:endParaRPr b="0" i="0" sz="1400" u="none" cap="none" strike="noStrike">
              <a:solidFill>
                <a:srgbClr val="CC9900"/>
              </a:solidFill>
              <a:latin typeface="Arial"/>
              <a:ea typeface="Arial"/>
              <a:cs typeface="Arial"/>
              <a:sym typeface="Arial"/>
            </a:endParaRPr>
          </a:p>
        </p:txBody>
      </p:sp>
      <p:pic>
        <p:nvPicPr>
          <p:cNvPr id="117" name="Google Shape;117;g36869e96625_0_80"/>
          <p:cNvPicPr preferRelativeResize="0"/>
          <p:nvPr/>
        </p:nvPicPr>
        <p:blipFill rotWithShape="1">
          <a:blip r:embed="rId3">
            <a:alphaModFix/>
          </a:blip>
          <a:srcRect b="0" l="0" r="0" t="0"/>
          <a:stretch/>
        </p:blipFill>
        <p:spPr>
          <a:xfrm>
            <a:off x="15357268" y="144226"/>
            <a:ext cx="2525557" cy="1422626"/>
          </a:xfrm>
          <a:prstGeom prst="rect">
            <a:avLst/>
          </a:prstGeom>
          <a:noFill/>
          <a:ln>
            <a:noFill/>
          </a:ln>
        </p:spPr>
      </p:pic>
      <p:sp>
        <p:nvSpPr>
          <p:cNvPr id="118" name="Google Shape;118;g36869e96625_0_80"/>
          <p:cNvSpPr txBox="1"/>
          <p:nvPr/>
        </p:nvSpPr>
        <p:spPr>
          <a:xfrm>
            <a:off x="101926" y="2131832"/>
            <a:ext cx="8673106" cy="4116471"/>
          </a:xfrm>
          <a:prstGeom prst="rect">
            <a:avLst/>
          </a:prstGeom>
          <a:noFill/>
          <a:ln>
            <a:noFill/>
          </a:ln>
        </p:spPr>
        <p:txBody>
          <a:bodyPr anchorCtr="0" anchor="t" bIns="45700" lIns="91425" spcFirstLastPara="1" rIns="91425" wrap="square" tIns="45700">
            <a:spAutoFit/>
          </a:bodyPr>
          <a:lstStyle/>
          <a:p>
            <a:pPr indent="0" lvl="0" marL="0" marR="0" rtl="0" algn="ctr">
              <a:lnSpc>
                <a:spcPct val="115000"/>
              </a:lnSpc>
              <a:spcBef>
                <a:spcPts val="1200"/>
              </a:spcBef>
              <a:spcAft>
                <a:spcPts val="0"/>
              </a:spcAft>
              <a:buClr>
                <a:srgbClr val="000000"/>
              </a:buClr>
              <a:buSzPts val="3000"/>
              <a:buFont typeface="Arial"/>
              <a:buNone/>
            </a:pPr>
            <a:r>
              <a:rPr b="1" i="0" lang="en-US" sz="3000" u="none" cap="none" strike="noStrike">
                <a:solidFill>
                  <a:srgbClr val="31859B"/>
                </a:solidFill>
                <a:latin typeface="Roboto"/>
                <a:ea typeface="Roboto"/>
                <a:cs typeface="Roboto"/>
                <a:sym typeface="Roboto"/>
              </a:rPr>
              <a:t>Key Takeaways</a:t>
            </a:r>
            <a:endParaRPr b="1" i="0" sz="3000" u="none" cap="none" strike="noStrike">
              <a:solidFill>
                <a:srgbClr val="31859B"/>
              </a:solidFill>
              <a:latin typeface="Roboto"/>
              <a:ea typeface="Roboto"/>
              <a:cs typeface="Roboto"/>
              <a:sym typeface="Roboto"/>
            </a:endParaRPr>
          </a:p>
          <a:p>
            <a:pPr indent="-450850" lvl="0" marL="457200" marR="0" rtl="0" algn="l">
              <a:lnSpc>
                <a:spcPct val="115000"/>
              </a:lnSpc>
              <a:spcBef>
                <a:spcPts val="1200"/>
              </a:spcBef>
              <a:spcAft>
                <a:spcPts val="0"/>
              </a:spcAft>
              <a:buClr>
                <a:srgbClr val="31859B"/>
              </a:buClr>
              <a:buSzPts val="3500"/>
              <a:buFont typeface="Roboto"/>
              <a:buChar char="●"/>
            </a:pPr>
            <a:r>
              <a:rPr b="0" i="0" lang="en-US" sz="3000" u="none" cap="none" strike="noStrike">
                <a:solidFill>
                  <a:srgbClr val="31859B"/>
                </a:solidFill>
                <a:latin typeface="Roboto"/>
                <a:ea typeface="Roboto"/>
                <a:cs typeface="Roboto"/>
                <a:sym typeface="Roboto"/>
              </a:rPr>
              <a:t>N4G Paris successfully mobilized new significant political and financial commitments for nutrition</a:t>
            </a:r>
            <a:endParaRPr b="0" i="0" sz="3000" u="none" cap="none" strike="noStrike">
              <a:solidFill>
                <a:srgbClr val="31859B"/>
              </a:solidFill>
              <a:latin typeface="Roboto"/>
              <a:ea typeface="Roboto"/>
              <a:cs typeface="Roboto"/>
              <a:sym typeface="Roboto"/>
            </a:endParaRPr>
          </a:p>
          <a:p>
            <a:pPr indent="-450850" lvl="0" marL="457200" marR="0" rtl="0" algn="l">
              <a:lnSpc>
                <a:spcPct val="115000"/>
              </a:lnSpc>
              <a:spcBef>
                <a:spcPts val="0"/>
              </a:spcBef>
              <a:spcAft>
                <a:spcPts val="0"/>
              </a:spcAft>
              <a:buClr>
                <a:srgbClr val="31859B"/>
              </a:buClr>
              <a:buSzPts val="3500"/>
              <a:buFont typeface="Roboto"/>
              <a:buChar char="●"/>
            </a:pPr>
            <a:r>
              <a:rPr b="0" i="0" lang="en-US" sz="3000" u="none" cap="none" strike="noStrike">
                <a:solidFill>
                  <a:srgbClr val="31859B"/>
                </a:solidFill>
                <a:latin typeface="Roboto"/>
                <a:ea typeface="Roboto"/>
                <a:cs typeface="Roboto"/>
                <a:sym typeface="Roboto"/>
              </a:rPr>
              <a:t>N4G Paris fostered the engagement of a broad, high-level, and diverse group of stakeholders</a:t>
            </a:r>
            <a:endParaRPr b="0" i="0" sz="3000" u="none" cap="none" strike="noStrike">
              <a:solidFill>
                <a:srgbClr val="31859B"/>
              </a:solidFill>
              <a:latin typeface="Roboto"/>
              <a:ea typeface="Roboto"/>
              <a:cs typeface="Roboto"/>
              <a:sym typeface="Roboto"/>
            </a:endParaRPr>
          </a:p>
          <a:p>
            <a:pPr indent="-450850" lvl="0" marL="457200" marR="0" rtl="0" algn="l">
              <a:lnSpc>
                <a:spcPct val="115000"/>
              </a:lnSpc>
              <a:spcBef>
                <a:spcPts val="0"/>
              </a:spcBef>
              <a:spcAft>
                <a:spcPts val="0"/>
              </a:spcAft>
              <a:buClr>
                <a:srgbClr val="31859B"/>
              </a:buClr>
              <a:buSzPts val="3500"/>
              <a:buFont typeface="Roboto"/>
              <a:buChar char="●"/>
            </a:pPr>
            <a:r>
              <a:rPr b="0" i="0" lang="en-US" sz="3000" u="none" cap="none" strike="noStrike">
                <a:solidFill>
                  <a:srgbClr val="31859B"/>
                </a:solidFill>
                <a:latin typeface="Roboto"/>
                <a:ea typeface="Roboto"/>
                <a:cs typeface="Roboto"/>
                <a:sym typeface="Roboto"/>
              </a:rPr>
              <a:t>Paris continued strengthening the N4G process</a:t>
            </a:r>
            <a:endParaRPr b="0" i="0" sz="3000" u="none" cap="none" strike="noStrike">
              <a:solidFill>
                <a:srgbClr val="31859B"/>
              </a:solidFill>
              <a:latin typeface="Roboto"/>
              <a:ea typeface="Roboto"/>
              <a:cs typeface="Roboto"/>
              <a:sym typeface="Roboto"/>
            </a:endParaRPr>
          </a:p>
        </p:txBody>
      </p:sp>
      <p:cxnSp>
        <p:nvCxnSpPr>
          <p:cNvPr id="119" name="Google Shape;119;g36869e96625_0_80"/>
          <p:cNvCxnSpPr/>
          <p:nvPr/>
        </p:nvCxnSpPr>
        <p:spPr>
          <a:xfrm>
            <a:off x="8795794" y="2534653"/>
            <a:ext cx="0" cy="7752347"/>
          </a:xfrm>
          <a:prstGeom prst="straightConnector1">
            <a:avLst/>
          </a:prstGeom>
          <a:noFill/>
          <a:ln cap="flat" cmpd="sng" w="9525">
            <a:solidFill>
              <a:srgbClr val="31859B"/>
            </a:solidFill>
            <a:prstDash val="solid"/>
            <a:round/>
            <a:headEnd len="sm" w="sm" type="none"/>
            <a:tailEnd len="sm" w="sm" type="none"/>
          </a:ln>
        </p:spPr>
      </p:cxnSp>
      <p:sp>
        <p:nvSpPr>
          <p:cNvPr id="120" name="Google Shape;120;g36869e96625_0_80"/>
          <p:cNvSpPr txBox="1"/>
          <p:nvPr/>
        </p:nvSpPr>
        <p:spPr>
          <a:xfrm>
            <a:off x="8839195" y="6630839"/>
            <a:ext cx="9282404" cy="3559909"/>
          </a:xfrm>
          <a:prstGeom prst="rect">
            <a:avLst/>
          </a:prstGeom>
          <a:noFill/>
          <a:ln>
            <a:noFill/>
          </a:ln>
        </p:spPr>
        <p:txBody>
          <a:bodyPr anchorCtr="0" anchor="t" bIns="45700" lIns="91425" spcFirstLastPara="1" rIns="91425" wrap="square" tIns="45700">
            <a:spAutoFit/>
          </a:bodyPr>
          <a:lstStyle/>
          <a:p>
            <a:pPr indent="0" lvl="0" marL="0" marR="0" rtl="0" algn="ctr">
              <a:lnSpc>
                <a:spcPct val="115000"/>
              </a:lnSpc>
              <a:spcBef>
                <a:spcPts val="1200"/>
              </a:spcBef>
              <a:spcAft>
                <a:spcPts val="0"/>
              </a:spcAft>
              <a:buClr>
                <a:srgbClr val="000000"/>
              </a:buClr>
              <a:buSzPts val="3000"/>
              <a:buFont typeface="Arial"/>
              <a:buNone/>
            </a:pPr>
            <a:r>
              <a:rPr b="1" i="0" lang="en-US" sz="3000" u="none" cap="none" strike="noStrike">
                <a:solidFill>
                  <a:srgbClr val="31859B"/>
                </a:solidFill>
                <a:latin typeface="Roboto"/>
                <a:ea typeface="Roboto"/>
                <a:cs typeface="Roboto"/>
                <a:sym typeface="Roboto"/>
              </a:rPr>
              <a:t>Lessons-Learned on the Org.</a:t>
            </a:r>
            <a:endParaRPr b="1" i="0" sz="3000" u="none" cap="none" strike="noStrike">
              <a:solidFill>
                <a:srgbClr val="31859B"/>
              </a:solidFill>
              <a:latin typeface="Roboto"/>
              <a:ea typeface="Roboto"/>
              <a:cs typeface="Roboto"/>
              <a:sym typeface="Roboto"/>
            </a:endParaRPr>
          </a:p>
          <a:p>
            <a:pPr indent="-450850" lvl="0" marL="457200" marR="0" rtl="0" algn="l">
              <a:lnSpc>
                <a:spcPct val="115000"/>
              </a:lnSpc>
              <a:spcBef>
                <a:spcPts val="1000"/>
              </a:spcBef>
              <a:spcAft>
                <a:spcPts val="0"/>
              </a:spcAft>
              <a:buClr>
                <a:srgbClr val="31859B"/>
              </a:buClr>
              <a:buSzPts val="3500"/>
              <a:buFont typeface="Roboto"/>
              <a:buChar char="●"/>
            </a:pPr>
            <a:r>
              <a:rPr b="0" i="0" lang="en-US" sz="3000" u="none" cap="none" strike="noStrike">
                <a:solidFill>
                  <a:srgbClr val="31859B"/>
                </a:solidFill>
                <a:latin typeface="Roboto"/>
                <a:ea typeface="Roboto"/>
                <a:cs typeface="Roboto"/>
                <a:sym typeface="Roboto"/>
              </a:rPr>
              <a:t>Start early</a:t>
            </a:r>
            <a:endParaRPr b="0" i="0" sz="3000" u="none" cap="none" strike="noStrike">
              <a:solidFill>
                <a:srgbClr val="31859B"/>
              </a:solidFill>
              <a:latin typeface="Roboto"/>
              <a:ea typeface="Roboto"/>
              <a:cs typeface="Roboto"/>
              <a:sym typeface="Roboto"/>
            </a:endParaRPr>
          </a:p>
          <a:p>
            <a:pPr indent="-450850" lvl="0" marL="457200" marR="0" rtl="0" algn="l">
              <a:lnSpc>
                <a:spcPct val="115000"/>
              </a:lnSpc>
              <a:spcBef>
                <a:spcPts val="0"/>
              </a:spcBef>
              <a:spcAft>
                <a:spcPts val="0"/>
              </a:spcAft>
              <a:buClr>
                <a:srgbClr val="31859B"/>
              </a:buClr>
              <a:buSzPts val="3500"/>
              <a:buFont typeface="Roboto"/>
              <a:buChar char="●"/>
            </a:pPr>
            <a:r>
              <a:rPr b="0" i="0" lang="en-US" sz="3000" u="none" cap="none" strike="noStrike">
                <a:solidFill>
                  <a:srgbClr val="31859B"/>
                </a:solidFill>
                <a:latin typeface="Roboto"/>
                <a:ea typeface="Roboto"/>
                <a:cs typeface="Roboto"/>
                <a:sym typeface="Roboto"/>
              </a:rPr>
              <a:t>Build an inclusive and participative international governance structure</a:t>
            </a:r>
            <a:endParaRPr b="0" i="0" sz="3000" u="none" cap="none" strike="noStrike">
              <a:solidFill>
                <a:srgbClr val="31859B"/>
              </a:solidFill>
              <a:latin typeface="Roboto"/>
              <a:ea typeface="Roboto"/>
              <a:cs typeface="Roboto"/>
              <a:sym typeface="Roboto"/>
            </a:endParaRPr>
          </a:p>
          <a:p>
            <a:pPr indent="-450850" lvl="0" marL="457200" marR="0" rtl="0" algn="l">
              <a:lnSpc>
                <a:spcPct val="115000"/>
              </a:lnSpc>
              <a:spcBef>
                <a:spcPts val="0"/>
              </a:spcBef>
              <a:spcAft>
                <a:spcPts val="0"/>
              </a:spcAft>
              <a:buClr>
                <a:srgbClr val="31859B"/>
              </a:buClr>
              <a:buSzPts val="3500"/>
              <a:buFont typeface="Roboto"/>
              <a:buChar char="●"/>
            </a:pPr>
            <a:r>
              <a:rPr b="0" i="0" lang="en-US" sz="3000" u="none" cap="none" strike="noStrike">
                <a:solidFill>
                  <a:srgbClr val="31859B"/>
                </a:solidFill>
                <a:latin typeface="Roboto"/>
                <a:ea typeface="Roboto"/>
                <a:cs typeface="Roboto"/>
                <a:sym typeface="Roboto"/>
              </a:rPr>
              <a:t>Plan strategically the mobilization of commitments</a:t>
            </a:r>
            <a:endParaRPr b="0" i="0" sz="3000" u="none" cap="none" strike="noStrike">
              <a:solidFill>
                <a:srgbClr val="31859B"/>
              </a:solidFill>
              <a:latin typeface="Roboto"/>
              <a:ea typeface="Roboto"/>
              <a:cs typeface="Roboto"/>
              <a:sym typeface="Roboto"/>
            </a:endParaRPr>
          </a:p>
          <a:p>
            <a:pPr indent="-450850" lvl="0" marL="457200" marR="0" rtl="0" algn="l">
              <a:lnSpc>
                <a:spcPct val="115000"/>
              </a:lnSpc>
              <a:spcBef>
                <a:spcPts val="0"/>
              </a:spcBef>
              <a:spcAft>
                <a:spcPts val="0"/>
              </a:spcAft>
              <a:buClr>
                <a:srgbClr val="31859B"/>
              </a:buClr>
              <a:buSzPts val="3500"/>
              <a:buFont typeface="Roboto"/>
              <a:buChar char="●"/>
            </a:pPr>
            <a:r>
              <a:rPr b="0" i="0" lang="en-US" sz="3000" u="none" cap="none" strike="noStrike">
                <a:solidFill>
                  <a:srgbClr val="31859B"/>
                </a:solidFill>
                <a:latin typeface="Roboto"/>
                <a:ea typeface="Roboto"/>
                <a:cs typeface="Roboto"/>
                <a:sym typeface="Roboto"/>
              </a:rPr>
              <a:t>Design the Summit to maximize engagement</a:t>
            </a:r>
            <a:endParaRPr b="0" i="0" sz="3000" u="none" cap="none" strike="noStrike">
              <a:solidFill>
                <a:srgbClr val="31859B"/>
              </a:solidFill>
              <a:latin typeface="Roboto"/>
              <a:ea typeface="Roboto"/>
              <a:cs typeface="Roboto"/>
              <a:sym typeface="Roboto"/>
            </a:endParaRPr>
          </a:p>
        </p:txBody>
      </p:sp>
      <p:sp>
        <p:nvSpPr>
          <p:cNvPr id="121" name="Google Shape;121;g36869e96625_0_80"/>
          <p:cNvSpPr txBox="1"/>
          <p:nvPr/>
        </p:nvSpPr>
        <p:spPr>
          <a:xfrm>
            <a:off x="101926" y="6630839"/>
            <a:ext cx="8503710" cy="3585557"/>
          </a:xfrm>
          <a:prstGeom prst="rect">
            <a:avLst/>
          </a:prstGeom>
          <a:noFill/>
          <a:ln>
            <a:noFill/>
          </a:ln>
        </p:spPr>
        <p:txBody>
          <a:bodyPr anchorCtr="0" anchor="t" bIns="45700" lIns="91425" spcFirstLastPara="1" rIns="91425" wrap="square" tIns="45700">
            <a:spAutoFit/>
          </a:bodyPr>
          <a:lstStyle/>
          <a:p>
            <a:pPr indent="0" lvl="0" marL="0" marR="0" rtl="0" algn="ctr">
              <a:lnSpc>
                <a:spcPct val="115000"/>
              </a:lnSpc>
              <a:spcBef>
                <a:spcPts val="1200"/>
              </a:spcBef>
              <a:spcAft>
                <a:spcPts val="0"/>
              </a:spcAft>
              <a:buClr>
                <a:srgbClr val="000000"/>
              </a:buClr>
              <a:buSzPts val="3000"/>
              <a:buFont typeface="Arial"/>
              <a:buNone/>
            </a:pPr>
            <a:r>
              <a:rPr b="1" i="0" lang="en-US" sz="3000" u="none" cap="none" strike="noStrike">
                <a:solidFill>
                  <a:srgbClr val="31859B"/>
                </a:solidFill>
                <a:latin typeface="Roboto"/>
                <a:ea typeface="Roboto"/>
                <a:cs typeface="Roboto"/>
                <a:sym typeface="Roboto"/>
              </a:rPr>
              <a:t>What’s Next</a:t>
            </a:r>
            <a:endParaRPr b="1" i="0" sz="3000" u="none" cap="none" strike="noStrike">
              <a:solidFill>
                <a:srgbClr val="31859B"/>
              </a:solidFill>
              <a:latin typeface="Roboto"/>
              <a:ea typeface="Roboto"/>
              <a:cs typeface="Roboto"/>
              <a:sym typeface="Roboto"/>
            </a:endParaRPr>
          </a:p>
          <a:p>
            <a:pPr indent="-450850" lvl="0" marL="457200" marR="0" rtl="0" algn="l">
              <a:lnSpc>
                <a:spcPct val="115000"/>
              </a:lnSpc>
              <a:spcBef>
                <a:spcPts val="1200"/>
              </a:spcBef>
              <a:spcAft>
                <a:spcPts val="0"/>
              </a:spcAft>
              <a:buClr>
                <a:srgbClr val="31859B"/>
              </a:buClr>
              <a:buSzPts val="3500"/>
              <a:buFont typeface="Roboto"/>
              <a:buChar char="●"/>
            </a:pPr>
            <a:r>
              <a:rPr b="0" i="0" lang="en-US" sz="3000" u="none" cap="none" strike="noStrike">
                <a:solidFill>
                  <a:srgbClr val="31859B"/>
                </a:solidFill>
                <a:latin typeface="Roboto"/>
                <a:ea typeface="Roboto"/>
                <a:cs typeface="Roboto"/>
                <a:sym typeface="Roboto"/>
              </a:rPr>
              <a:t>Clarifying the "what's next?"</a:t>
            </a:r>
            <a:endParaRPr b="0" i="0" sz="3000" u="none" cap="none" strike="noStrike">
              <a:solidFill>
                <a:srgbClr val="31859B"/>
              </a:solidFill>
              <a:latin typeface="Roboto"/>
              <a:ea typeface="Roboto"/>
              <a:cs typeface="Roboto"/>
              <a:sym typeface="Roboto"/>
            </a:endParaRPr>
          </a:p>
          <a:p>
            <a:pPr indent="-450850" lvl="0" marL="457200" marR="0" rtl="0" algn="l">
              <a:lnSpc>
                <a:spcPct val="115000"/>
              </a:lnSpc>
              <a:spcBef>
                <a:spcPts val="0"/>
              </a:spcBef>
              <a:spcAft>
                <a:spcPts val="0"/>
              </a:spcAft>
              <a:buClr>
                <a:srgbClr val="31859B"/>
              </a:buClr>
              <a:buSzPts val="3500"/>
              <a:buFont typeface="Roboto"/>
              <a:buChar char="●"/>
            </a:pPr>
            <a:r>
              <a:rPr b="0" i="0" lang="en-US" sz="3000" u="none" cap="none" strike="noStrike">
                <a:solidFill>
                  <a:srgbClr val="31859B"/>
                </a:solidFill>
                <a:latin typeface="Roboto"/>
                <a:ea typeface="Roboto"/>
                <a:cs typeface="Roboto"/>
                <a:sym typeface="Roboto"/>
              </a:rPr>
              <a:t>Reflecting on sustaining momentum between summits</a:t>
            </a:r>
            <a:endParaRPr b="0" i="0" sz="3000" u="none" cap="none" strike="noStrike">
              <a:solidFill>
                <a:srgbClr val="31859B"/>
              </a:solidFill>
              <a:latin typeface="Roboto"/>
              <a:ea typeface="Roboto"/>
              <a:cs typeface="Roboto"/>
              <a:sym typeface="Roboto"/>
            </a:endParaRPr>
          </a:p>
          <a:p>
            <a:pPr indent="-450850" lvl="0" marL="457200" marR="0" rtl="0" algn="l">
              <a:lnSpc>
                <a:spcPct val="115000"/>
              </a:lnSpc>
              <a:spcBef>
                <a:spcPts val="0"/>
              </a:spcBef>
              <a:spcAft>
                <a:spcPts val="0"/>
              </a:spcAft>
              <a:buClr>
                <a:srgbClr val="31859B"/>
              </a:buClr>
              <a:buSzPts val="3500"/>
              <a:buFont typeface="Roboto"/>
              <a:buChar char="●"/>
            </a:pPr>
            <a:r>
              <a:rPr b="0" i="0" lang="en-US" sz="3000" u="none" cap="none" strike="noStrike">
                <a:solidFill>
                  <a:srgbClr val="31859B"/>
                </a:solidFill>
                <a:latin typeface="Roboto"/>
                <a:ea typeface="Roboto"/>
                <a:cs typeface="Roboto"/>
                <a:sym typeface="Roboto"/>
              </a:rPr>
              <a:t>Addressing the need for leadership and continuity</a:t>
            </a:r>
            <a:endParaRPr b="0" i="0" sz="3000" u="none" cap="none" strike="noStrike">
              <a:solidFill>
                <a:srgbClr val="31859B"/>
              </a:solidFill>
              <a:latin typeface="Roboto"/>
              <a:ea typeface="Roboto"/>
              <a:cs typeface="Roboto"/>
              <a:sym typeface="Roboto"/>
            </a:endParaRPr>
          </a:p>
        </p:txBody>
      </p:sp>
      <p:cxnSp>
        <p:nvCxnSpPr>
          <p:cNvPr id="122" name="Google Shape;122;g36869e96625_0_80"/>
          <p:cNvCxnSpPr/>
          <p:nvPr/>
        </p:nvCxnSpPr>
        <p:spPr>
          <a:xfrm>
            <a:off x="383616" y="6497053"/>
            <a:ext cx="17085274" cy="0"/>
          </a:xfrm>
          <a:prstGeom prst="straightConnector1">
            <a:avLst/>
          </a:prstGeom>
          <a:noFill/>
          <a:ln cap="flat" cmpd="sng" w="9525">
            <a:solidFill>
              <a:srgbClr val="31859B"/>
            </a:solidFill>
            <a:prstDash val="solid"/>
            <a:round/>
            <a:headEnd len="sm" w="sm" type="none"/>
            <a:tailEnd len="sm" w="sm" type="none"/>
          </a:ln>
        </p:spPr>
      </p:cxnSp>
      <p:sp>
        <p:nvSpPr>
          <p:cNvPr id="123" name="Google Shape;123;g36869e96625_0_80"/>
          <p:cNvSpPr txBox="1"/>
          <p:nvPr/>
        </p:nvSpPr>
        <p:spPr>
          <a:xfrm>
            <a:off x="8839195" y="2131832"/>
            <a:ext cx="9448694" cy="4465798"/>
          </a:xfrm>
          <a:prstGeom prst="rect">
            <a:avLst/>
          </a:prstGeom>
          <a:noFill/>
          <a:ln>
            <a:noFill/>
          </a:ln>
        </p:spPr>
        <p:txBody>
          <a:bodyPr anchorCtr="0" anchor="t" bIns="45700" lIns="91425" spcFirstLastPara="1" rIns="91425" wrap="square" tIns="45700">
            <a:spAutoFit/>
          </a:bodyPr>
          <a:lstStyle/>
          <a:p>
            <a:pPr indent="0" lvl="0" marL="0" marR="0" rtl="0" algn="ctr">
              <a:lnSpc>
                <a:spcPct val="114000"/>
              </a:lnSpc>
              <a:spcBef>
                <a:spcPts val="1200"/>
              </a:spcBef>
              <a:spcAft>
                <a:spcPts val="0"/>
              </a:spcAft>
              <a:buClr>
                <a:srgbClr val="000000"/>
              </a:buClr>
              <a:buSzPts val="3000"/>
              <a:buFont typeface="Arial"/>
              <a:buNone/>
            </a:pPr>
            <a:r>
              <a:rPr b="1" i="0" lang="en-US" sz="3000" u="none" cap="none" strike="noStrike">
                <a:solidFill>
                  <a:srgbClr val="31859B"/>
                </a:solidFill>
                <a:latin typeface="Roboto"/>
                <a:ea typeface="Roboto"/>
                <a:cs typeface="Roboto"/>
                <a:sym typeface="Roboto"/>
              </a:rPr>
              <a:t>Improving Future N4G Summits</a:t>
            </a:r>
            <a:endParaRPr b="1" i="0" sz="3000" u="none" cap="none" strike="noStrike">
              <a:solidFill>
                <a:srgbClr val="31859B"/>
              </a:solidFill>
              <a:latin typeface="Roboto"/>
              <a:ea typeface="Roboto"/>
              <a:cs typeface="Roboto"/>
              <a:sym typeface="Roboto"/>
            </a:endParaRPr>
          </a:p>
          <a:p>
            <a:pPr indent="-450850" lvl="0" marL="457200" marR="0" rtl="0" algn="l">
              <a:lnSpc>
                <a:spcPct val="100000"/>
              </a:lnSpc>
              <a:spcBef>
                <a:spcPts val="1200"/>
              </a:spcBef>
              <a:spcAft>
                <a:spcPts val="0"/>
              </a:spcAft>
              <a:buClr>
                <a:srgbClr val="31859B"/>
              </a:buClr>
              <a:buSzPts val="3500"/>
              <a:buFont typeface="Roboto"/>
              <a:buChar char="●"/>
            </a:pPr>
            <a:r>
              <a:rPr b="0" i="0" lang="en-US" sz="3000" u="none" cap="none" strike="noStrike">
                <a:solidFill>
                  <a:srgbClr val="31859B"/>
                </a:solidFill>
                <a:latin typeface="Roboto"/>
                <a:ea typeface="Roboto"/>
                <a:cs typeface="Roboto"/>
                <a:sym typeface="Roboto"/>
              </a:rPr>
              <a:t>Greater mobilization of non-SUN countries</a:t>
            </a:r>
            <a:endParaRPr/>
          </a:p>
          <a:p>
            <a:pPr indent="-450850" lvl="0" marL="457200" marR="0" rtl="0" algn="l">
              <a:lnSpc>
                <a:spcPct val="100000"/>
              </a:lnSpc>
              <a:spcBef>
                <a:spcPts val="1200"/>
              </a:spcBef>
              <a:spcAft>
                <a:spcPts val="0"/>
              </a:spcAft>
              <a:buClr>
                <a:srgbClr val="31859B"/>
              </a:buClr>
              <a:buSzPts val="3500"/>
              <a:buFont typeface="Roboto"/>
              <a:buChar char="●"/>
            </a:pPr>
            <a:r>
              <a:rPr b="0" i="0" lang="en-US" sz="3000" u="none" cap="none" strike="noStrike">
                <a:solidFill>
                  <a:srgbClr val="31859B"/>
                </a:solidFill>
                <a:latin typeface="Roboto"/>
                <a:ea typeface="Roboto"/>
                <a:cs typeface="Roboto"/>
                <a:sym typeface="Roboto"/>
              </a:rPr>
              <a:t>Consultations to rethink private sector engagement</a:t>
            </a:r>
            <a:endParaRPr/>
          </a:p>
          <a:p>
            <a:pPr indent="-450850" lvl="0" marL="457200" marR="0" rtl="0" algn="l">
              <a:lnSpc>
                <a:spcPct val="100000"/>
              </a:lnSpc>
              <a:spcBef>
                <a:spcPts val="1200"/>
              </a:spcBef>
              <a:spcAft>
                <a:spcPts val="0"/>
              </a:spcAft>
              <a:buClr>
                <a:srgbClr val="31859B"/>
              </a:buClr>
              <a:buSzPts val="3500"/>
              <a:buFont typeface="Roboto"/>
              <a:buChar char="●"/>
            </a:pPr>
            <a:r>
              <a:rPr b="0" i="0" lang="en-US" sz="3000" u="none" cap="none" strike="noStrike">
                <a:solidFill>
                  <a:srgbClr val="31859B"/>
                </a:solidFill>
                <a:latin typeface="Roboto"/>
                <a:ea typeface="Roboto"/>
                <a:cs typeface="Roboto"/>
                <a:sym typeface="Roboto"/>
              </a:rPr>
              <a:t>Quantification of nutrition-sensitive investments</a:t>
            </a:r>
            <a:endParaRPr/>
          </a:p>
          <a:p>
            <a:pPr indent="-450850" lvl="0" marL="457200" marR="0" rtl="0" algn="l">
              <a:lnSpc>
                <a:spcPct val="100000"/>
              </a:lnSpc>
              <a:spcBef>
                <a:spcPts val="1200"/>
              </a:spcBef>
              <a:spcAft>
                <a:spcPts val="0"/>
              </a:spcAft>
              <a:buClr>
                <a:srgbClr val="31859B"/>
              </a:buClr>
              <a:buSzPts val="3500"/>
              <a:buFont typeface="Roboto"/>
              <a:buChar char="●"/>
            </a:pPr>
            <a:r>
              <a:rPr b="0" i="0" lang="en-US" sz="3000" u="none" cap="none" strike="noStrike">
                <a:solidFill>
                  <a:srgbClr val="31859B"/>
                </a:solidFill>
                <a:latin typeface="Roboto"/>
                <a:ea typeface="Roboto"/>
                <a:cs typeface="Roboto"/>
                <a:sym typeface="Roboto"/>
              </a:rPr>
              <a:t>Space for announcing commitments</a:t>
            </a:r>
            <a:endParaRPr/>
          </a:p>
          <a:p>
            <a:pPr indent="-450850" lvl="0" marL="457200" marR="0" rtl="0" algn="l">
              <a:lnSpc>
                <a:spcPct val="100000"/>
              </a:lnSpc>
              <a:spcBef>
                <a:spcPts val="1200"/>
              </a:spcBef>
              <a:spcAft>
                <a:spcPts val="0"/>
              </a:spcAft>
              <a:buClr>
                <a:srgbClr val="31859B"/>
              </a:buClr>
              <a:buSzPts val="3500"/>
              <a:buFont typeface="Roboto"/>
              <a:buChar char="●"/>
            </a:pPr>
            <a:r>
              <a:rPr b="0" i="0" lang="en-US" sz="3000" u="none" cap="none" strike="noStrike">
                <a:solidFill>
                  <a:srgbClr val="31859B"/>
                </a:solidFill>
                <a:latin typeface="Roboto"/>
                <a:ea typeface="Roboto"/>
                <a:cs typeface="Roboto"/>
                <a:sym typeface="Roboto"/>
              </a:rPr>
              <a:t>Cover further the topic of accountability</a:t>
            </a:r>
            <a:endParaRPr/>
          </a:p>
          <a:p>
            <a:pPr indent="-450850" lvl="0" marL="457200" marR="0" rtl="0" algn="l">
              <a:lnSpc>
                <a:spcPct val="100000"/>
              </a:lnSpc>
              <a:spcBef>
                <a:spcPts val="0"/>
              </a:spcBef>
              <a:spcAft>
                <a:spcPts val="0"/>
              </a:spcAft>
              <a:buClr>
                <a:srgbClr val="31859B"/>
              </a:buClr>
              <a:buSzPts val="3500"/>
              <a:buFont typeface="Roboto"/>
              <a:buChar char="●"/>
            </a:pPr>
            <a:r>
              <a:rPr b="0" i="0" lang="en-US" sz="3000" u="none" cap="none" strike="noStrike">
                <a:solidFill>
                  <a:srgbClr val="31859B"/>
                </a:solidFill>
                <a:latin typeface="Roboto"/>
                <a:ea typeface="Roboto"/>
                <a:cs typeface="Roboto"/>
                <a:sym typeface="Roboto"/>
              </a:rPr>
              <a:t>Joint statement as a call to action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grpSp>
        <p:nvGrpSpPr>
          <p:cNvPr id="128" name="Google Shape;128;p6"/>
          <p:cNvGrpSpPr/>
          <p:nvPr/>
        </p:nvGrpSpPr>
        <p:grpSpPr>
          <a:xfrm>
            <a:off x="1" y="1654916"/>
            <a:ext cx="18288134" cy="663839"/>
            <a:chOff x="0" y="201387"/>
            <a:chExt cx="4274726" cy="2053321"/>
          </a:xfrm>
        </p:grpSpPr>
        <p:sp>
          <p:nvSpPr>
            <p:cNvPr id="129" name="Google Shape;129;p6"/>
            <p:cNvSpPr/>
            <p:nvPr/>
          </p:nvSpPr>
          <p:spPr>
            <a:xfrm>
              <a:off x="0" y="201387"/>
              <a:ext cx="4274726" cy="2051801"/>
            </a:xfrm>
            <a:custGeom>
              <a:rect b="b" l="l" r="r" t="t"/>
              <a:pathLst>
                <a:path extrusionOk="0" h="2254726" w="4274726">
                  <a:moveTo>
                    <a:pt x="0" y="0"/>
                  </a:moveTo>
                  <a:lnTo>
                    <a:pt x="4274726" y="0"/>
                  </a:lnTo>
                  <a:lnTo>
                    <a:pt x="4274726" y="2254726"/>
                  </a:lnTo>
                  <a:lnTo>
                    <a:pt x="0" y="2254726"/>
                  </a:lnTo>
                  <a:close/>
                </a:path>
              </a:pathLst>
            </a:custGeom>
            <a:gradFill>
              <a:gsLst>
                <a:gs pos="0">
                  <a:srgbClr val="7DC3D6"/>
                </a:gs>
                <a:gs pos="100000">
                  <a:srgbClr val="398397"/>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6"/>
            <p:cNvSpPr txBox="1"/>
            <p:nvPr/>
          </p:nvSpPr>
          <p:spPr>
            <a:xfrm>
              <a:off x="0" y="598108"/>
              <a:ext cx="4274700" cy="1656600"/>
            </a:xfrm>
            <a:prstGeom prst="rect">
              <a:avLst/>
            </a:prstGeom>
            <a:solidFill>
              <a:srgbClr val="3A88A7"/>
            </a:solidFill>
            <a:ln>
              <a:noFill/>
            </a:ln>
          </p:spPr>
          <p:txBody>
            <a:bodyPr anchorCtr="0" anchor="ctr" bIns="50800" lIns="50800" spcFirstLastPara="1" rIns="50800" wrap="square" tIns="50800">
              <a:noAutofit/>
            </a:bodyPr>
            <a:lstStyle/>
            <a:p>
              <a:pPr indent="457200" lvl="0" marL="457200" marR="0" rtl="0" algn="l">
                <a:lnSpc>
                  <a:spcPct val="115000"/>
                </a:lnSpc>
                <a:spcBef>
                  <a:spcPts val="0"/>
                </a:spcBef>
                <a:spcAft>
                  <a:spcPts val="0"/>
                </a:spcAft>
                <a:buClr>
                  <a:schemeClr val="dk1"/>
                </a:buClr>
                <a:buSzPts val="3200"/>
                <a:buFont typeface="Arial"/>
                <a:buNone/>
              </a:pPr>
              <a:r>
                <a:rPr b="1" i="1" lang="en-US" sz="3200" u="none" cap="none" strike="noStrike">
                  <a:solidFill>
                    <a:srgbClr val="FFFCFC"/>
                  </a:solidFill>
                  <a:latin typeface="Roboto"/>
                  <a:ea typeface="Roboto"/>
                  <a:cs typeface="Roboto"/>
                  <a:sym typeface="Roboto"/>
                </a:rPr>
                <a:t>N4G Paris successfully mobilized new commitments for nutrition</a:t>
              </a:r>
              <a:endParaRPr b="1" i="0" sz="1800" u="none" cap="none" strike="noStrike">
                <a:solidFill>
                  <a:srgbClr val="FFFCFC"/>
                </a:solidFill>
                <a:latin typeface="Calibri"/>
                <a:ea typeface="Calibri"/>
                <a:cs typeface="Calibri"/>
                <a:sym typeface="Calibri"/>
              </a:endParaRPr>
            </a:p>
          </p:txBody>
        </p:sp>
      </p:grpSp>
      <p:sp>
        <p:nvSpPr>
          <p:cNvPr id="131" name="Google Shape;131;p6"/>
          <p:cNvSpPr txBox="1"/>
          <p:nvPr/>
        </p:nvSpPr>
        <p:spPr>
          <a:xfrm>
            <a:off x="842961" y="291859"/>
            <a:ext cx="14616000" cy="1127360"/>
          </a:xfrm>
          <a:prstGeom prst="rect">
            <a:avLst/>
          </a:prstGeom>
          <a:noFill/>
          <a:ln>
            <a:noFill/>
          </a:ln>
        </p:spPr>
        <p:txBody>
          <a:bodyPr anchorCtr="0" anchor="t" bIns="0" lIns="0" spcFirstLastPara="1" rIns="0" wrap="square" tIns="0">
            <a:spAutoFit/>
          </a:bodyPr>
          <a:lstStyle/>
          <a:p>
            <a:pPr indent="0" lvl="0" marL="0" marR="0" rtl="0" algn="l">
              <a:lnSpc>
                <a:spcPct val="111003"/>
              </a:lnSpc>
              <a:spcBef>
                <a:spcPts val="0"/>
              </a:spcBef>
              <a:spcAft>
                <a:spcPts val="0"/>
              </a:spcAft>
              <a:buClr>
                <a:srgbClr val="000000"/>
              </a:buClr>
              <a:buSzPts val="6600"/>
              <a:buFont typeface="Arial"/>
              <a:buNone/>
            </a:pPr>
            <a:r>
              <a:rPr b="1" i="0" lang="en-US" sz="6600" u="none" cap="none" strike="noStrike">
                <a:solidFill>
                  <a:srgbClr val="CC9900"/>
                </a:solidFill>
                <a:latin typeface="Roboto"/>
                <a:ea typeface="Roboto"/>
                <a:cs typeface="Roboto"/>
                <a:sym typeface="Roboto"/>
              </a:rPr>
              <a:t>N4G PARIS KEY TAKEAWAYS</a:t>
            </a:r>
            <a:endParaRPr b="0" i="0" sz="1400" u="none" cap="none" strike="noStrike">
              <a:solidFill>
                <a:srgbClr val="CC9900"/>
              </a:solidFill>
              <a:latin typeface="Arial"/>
              <a:ea typeface="Arial"/>
              <a:cs typeface="Arial"/>
              <a:sym typeface="Arial"/>
            </a:endParaRPr>
          </a:p>
        </p:txBody>
      </p:sp>
      <p:pic>
        <p:nvPicPr>
          <p:cNvPr id="132" name="Google Shape;132;p6"/>
          <p:cNvPicPr preferRelativeResize="0"/>
          <p:nvPr/>
        </p:nvPicPr>
        <p:blipFill rotWithShape="1">
          <a:blip r:embed="rId3">
            <a:alphaModFix/>
          </a:blip>
          <a:srcRect b="0" l="0" r="0" t="0"/>
          <a:stretch/>
        </p:blipFill>
        <p:spPr>
          <a:xfrm>
            <a:off x="15357268" y="144226"/>
            <a:ext cx="2525558" cy="1422626"/>
          </a:xfrm>
          <a:prstGeom prst="rect">
            <a:avLst/>
          </a:prstGeom>
          <a:noFill/>
          <a:ln>
            <a:noFill/>
          </a:ln>
        </p:spPr>
      </p:pic>
      <p:sp>
        <p:nvSpPr>
          <p:cNvPr id="133" name="Google Shape;133;p6"/>
          <p:cNvSpPr txBox="1"/>
          <p:nvPr/>
        </p:nvSpPr>
        <p:spPr>
          <a:xfrm>
            <a:off x="440267" y="2440400"/>
            <a:ext cx="17576700" cy="2369839"/>
          </a:xfrm>
          <a:prstGeom prst="rect">
            <a:avLst/>
          </a:prstGeom>
          <a:noFill/>
          <a:ln>
            <a:noFill/>
          </a:ln>
        </p:spPr>
        <p:txBody>
          <a:bodyPr anchorCtr="0" anchor="t" bIns="45700" lIns="91425" spcFirstLastPara="1" rIns="91425" wrap="square" tIns="45700">
            <a:spAutoFit/>
          </a:bodyPr>
          <a:lstStyle/>
          <a:p>
            <a:pPr indent="-419100" lvl="0" marL="457200" marR="0" rtl="0" algn="l">
              <a:lnSpc>
                <a:spcPct val="115000"/>
              </a:lnSpc>
              <a:spcBef>
                <a:spcPts val="1200"/>
              </a:spcBef>
              <a:spcAft>
                <a:spcPts val="0"/>
              </a:spcAft>
              <a:buClr>
                <a:srgbClr val="3A88A7"/>
              </a:buClr>
              <a:buSzPts val="3000"/>
              <a:buFont typeface="Roboto"/>
              <a:buChar char="●"/>
            </a:pPr>
            <a:r>
              <a:rPr b="1" i="0" lang="en-US" sz="3000" u="none" cap="none" strike="noStrike">
                <a:solidFill>
                  <a:srgbClr val="3A88A7"/>
                </a:solidFill>
                <a:latin typeface="Roboto"/>
                <a:ea typeface="Roboto"/>
                <a:cs typeface="Roboto"/>
                <a:sym typeface="Roboto"/>
              </a:rPr>
              <a:t>Mobilization regarded as a significant success:</a:t>
            </a:r>
            <a:r>
              <a:rPr b="0" i="0" lang="en-US" sz="3000" u="none" cap="none" strike="noStrike">
                <a:solidFill>
                  <a:srgbClr val="3A88A7"/>
                </a:solidFill>
                <a:latin typeface="Roboto"/>
                <a:ea typeface="Roboto"/>
                <a:cs typeface="Roboto"/>
                <a:sym typeface="Roboto"/>
              </a:rPr>
              <a:t> Despite a challenging global context and the high benchmark set in Tokyo, N4G Paris successfully mobilized commitments, </a:t>
            </a:r>
            <a:r>
              <a:rPr b="1" i="0" lang="en-US" sz="3000" u="none" cap="none" strike="noStrike">
                <a:solidFill>
                  <a:srgbClr val="3A88A7"/>
                </a:solidFill>
                <a:latin typeface="Roboto"/>
                <a:ea typeface="Roboto"/>
                <a:cs typeface="Roboto"/>
                <a:sym typeface="Roboto"/>
                <a:extLst>
                  <a:ext uri="http://customooxmlschemas.google.com/">
                    <go:slidesCustomData xmlns:go="http://customooxmlschemas.google.com/" textRoundtripDataId="0"/>
                  </a:ext>
                </a:extLst>
              </a:rPr>
              <a:t>reaching a similar number of commitments than in Tokyo</a:t>
            </a:r>
            <a:r>
              <a:rPr b="1" i="0" lang="en-US" sz="3000" u="none" cap="none" strike="noStrike">
                <a:solidFill>
                  <a:srgbClr val="3A88A7"/>
                </a:solidFill>
                <a:latin typeface="Roboto"/>
                <a:ea typeface="Roboto"/>
                <a:cs typeface="Roboto"/>
                <a:sym typeface="Roboto"/>
              </a:rPr>
              <a:t> and with financial pledges exceeding most stakeholders' expectations.</a:t>
            </a:r>
            <a:endParaRPr b="0" i="0" sz="1400" u="none" cap="none" strike="noStrike">
              <a:solidFill>
                <a:srgbClr val="000000"/>
              </a:solidFill>
              <a:latin typeface="Arial"/>
              <a:ea typeface="Arial"/>
              <a:cs typeface="Arial"/>
              <a:sym typeface="Arial"/>
            </a:endParaRPr>
          </a:p>
        </p:txBody>
      </p:sp>
      <p:pic>
        <p:nvPicPr>
          <p:cNvPr id="134" name="Google Shape;134;p6"/>
          <p:cNvPicPr preferRelativeResize="0"/>
          <p:nvPr/>
        </p:nvPicPr>
        <p:blipFill rotWithShape="1">
          <a:blip r:embed="rId4">
            <a:alphaModFix/>
          </a:blip>
          <a:srcRect b="0" l="0" r="0" t="0"/>
          <a:stretch/>
        </p:blipFill>
        <p:spPr>
          <a:xfrm>
            <a:off x="4327316" y="4794965"/>
            <a:ext cx="10794403" cy="4944702"/>
          </a:xfrm>
          <a:prstGeom prst="rect">
            <a:avLst/>
          </a:prstGeom>
          <a:noFill/>
          <a:ln>
            <a:noFill/>
          </a:ln>
        </p:spPr>
      </p:pic>
      <p:sp>
        <p:nvSpPr>
          <p:cNvPr id="135" name="Google Shape;135;p6"/>
          <p:cNvSpPr txBox="1"/>
          <p:nvPr/>
        </p:nvSpPr>
        <p:spPr>
          <a:xfrm>
            <a:off x="13376208" y="5736853"/>
            <a:ext cx="2504400" cy="1025400"/>
          </a:xfrm>
          <a:prstGeom prst="rect">
            <a:avLst/>
          </a:prstGeom>
          <a:solidFill>
            <a:srgbClr val="E5DFEC"/>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USD 29.5 billion as of 11 April 2025 (Summit Compact Annex)</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pic>
        <p:nvPicPr>
          <p:cNvPr id="140" name="Google Shape;140;g36869e96625_0_1"/>
          <p:cNvPicPr preferRelativeResize="0"/>
          <p:nvPr/>
        </p:nvPicPr>
        <p:blipFill rotWithShape="1">
          <a:blip r:embed="rId3">
            <a:alphaModFix/>
          </a:blip>
          <a:srcRect b="0" l="0" r="0" t="0"/>
          <a:stretch/>
        </p:blipFill>
        <p:spPr>
          <a:xfrm>
            <a:off x="15357268" y="144226"/>
            <a:ext cx="2525557" cy="1422626"/>
          </a:xfrm>
          <a:prstGeom prst="rect">
            <a:avLst/>
          </a:prstGeom>
          <a:noFill/>
          <a:ln>
            <a:noFill/>
          </a:ln>
        </p:spPr>
      </p:pic>
      <p:grpSp>
        <p:nvGrpSpPr>
          <p:cNvPr id="141" name="Google Shape;141;g36869e96625_0_1"/>
          <p:cNvGrpSpPr/>
          <p:nvPr/>
        </p:nvGrpSpPr>
        <p:grpSpPr>
          <a:xfrm>
            <a:off x="1" y="1654916"/>
            <a:ext cx="18288133" cy="663839"/>
            <a:chOff x="0" y="201387"/>
            <a:chExt cx="4274726" cy="2053321"/>
          </a:xfrm>
        </p:grpSpPr>
        <p:sp>
          <p:nvSpPr>
            <p:cNvPr id="142" name="Google Shape;142;g36869e96625_0_1"/>
            <p:cNvSpPr/>
            <p:nvPr/>
          </p:nvSpPr>
          <p:spPr>
            <a:xfrm>
              <a:off x="0" y="201387"/>
              <a:ext cx="4274726" cy="2051801"/>
            </a:xfrm>
            <a:custGeom>
              <a:rect b="b" l="l" r="r" t="t"/>
              <a:pathLst>
                <a:path extrusionOk="0" h="2254726" w="4274726">
                  <a:moveTo>
                    <a:pt x="0" y="0"/>
                  </a:moveTo>
                  <a:lnTo>
                    <a:pt x="4274726" y="0"/>
                  </a:lnTo>
                  <a:lnTo>
                    <a:pt x="4274726" y="2254726"/>
                  </a:lnTo>
                  <a:lnTo>
                    <a:pt x="0" y="2254726"/>
                  </a:lnTo>
                  <a:close/>
                </a:path>
              </a:pathLst>
            </a:custGeom>
            <a:gradFill>
              <a:gsLst>
                <a:gs pos="0">
                  <a:srgbClr val="7DC3D6"/>
                </a:gs>
                <a:gs pos="100000">
                  <a:srgbClr val="398397"/>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g36869e96625_0_1"/>
            <p:cNvSpPr txBox="1"/>
            <p:nvPr/>
          </p:nvSpPr>
          <p:spPr>
            <a:xfrm>
              <a:off x="0" y="598108"/>
              <a:ext cx="4274700" cy="1656600"/>
            </a:xfrm>
            <a:prstGeom prst="rect">
              <a:avLst/>
            </a:prstGeom>
            <a:solidFill>
              <a:srgbClr val="3A88A7"/>
            </a:solid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44" name="Google Shape;144;g36869e96625_0_1"/>
          <p:cNvGrpSpPr/>
          <p:nvPr/>
        </p:nvGrpSpPr>
        <p:grpSpPr>
          <a:xfrm>
            <a:off x="1" y="1654916"/>
            <a:ext cx="18288133" cy="663839"/>
            <a:chOff x="0" y="201387"/>
            <a:chExt cx="4274726" cy="2053321"/>
          </a:xfrm>
        </p:grpSpPr>
        <p:sp>
          <p:nvSpPr>
            <p:cNvPr id="145" name="Google Shape;145;g36869e96625_0_1"/>
            <p:cNvSpPr/>
            <p:nvPr/>
          </p:nvSpPr>
          <p:spPr>
            <a:xfrm>
              <a:off x="0" y="201387"/>
              <a:ext cx="4274726" cy="2051801"/>
            </a:xfrm>
            <a:custGeom>
              <a:rect b="b" l="l" r="r" t="t"/>
              <a:pathLst>
                <a:path extrusionOk="0" h="2254726" w="4274726">
                  <a:moveTo>
                    <a:pt x="0" y="0"/>
                  </a:moveTo>
                  <a:lnTo>
                    <a:pt x="4274726" y="0"/>
                  </a:lnTo>
                  <a:lnTo>
                    <a:pt x="4274726" y="2254726"/>
                  </a:lnTo>
                  <a:lnTo>
                    <a:pt x="0" y="2254726"/>
                  </a:lnTo>
                  <a:close/>
                </a:path>
              </a:pathLst>
            </a:custGeom>
            <a:gradFill>
              <a:gsLst>
                <a:gs pos="0">
                  <a:srgbClr val="7DC3D6"/>
                </a:gs>
                <a:gs pos="100000">
                  <a:srgbClr val="398397"/>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g36869e96625_0_1"/>
            <p:cNvSpPr txBox="1"/>
            <p:nvPr/>
          </p:nvSpPr>
          <p:spPr>
            <a:xfrm>
              <a:off x="0" y="598108"/>
              <a:ext cx="4274700" cy="1656600"/>
            </a:xfrm>
            <a:prstGeom prst="rect">
              <a:avLst/>
            </a:prstGeom>
            <a:solidFill>
              <a:srgbClr val="3A88A7"/>
            </a:solidFill>
            <a:ln>
              <a:noFill/>
            </a:ln>
          </p:spPr>
          <p:txBody>
            <a:bodyPr anchorCtr="0" anchor="ctr" bIns="50800" lIns="50800" spcFirstLastPara="1" rIns="50800" wrap="square" tIns="50800">
              <a:noAutofit/>
            </a:bodyPr>
            <a:lstStyle/>
            <a:p>
              <a:pPr indent="457200" lvl="0" marL="457200" marR="0" rtl="0" algn="l">
                <a:lnSpc>
                  <a:spcPct val="115000"/>
                </a:lnSpc>
                <a:spcBef>
                  <a:spcPts val="0"/>
                </a:spcBef>
                <a:spcAft>
                  <a:spcPts val="0"/>
                </a:spcAft>
                <a:buClr>
                  <a:schemeClr val="dk1"/>
                </a:buClr>
                <a:buSzPts val="3200"/>
                <a:buFont typeface="Arial"/>
                <a:buNone/>
              </a:pPr>
              <a:r>
                <a:rPr b="1" i="1" lang="en-US" sz="3200" u="none" cap="none" strike="noStrike">
                  <a:solidFill>
                    <a:srgbClr val="FFFCFC"/>
                  </a:solidFill>
                  <a:latin typeface="Roboto"/>
                  <a:ea typeface="Roboto"/>
                  <a:cs typeface="Roboto"/>
                  <a:sym typeface="Roboto"/>
                </a:rPr>
                <a:t>N4G Paris successfully mobilized new commitments for nutrition (Cont.)</a:t>
              </a:r>
              <a:endParaRPr b="1" i="0" sz="1800" u="none" cap="none" strike="noStrike">
                <a:solidFill>
                  <a:srgbClr val="FFFCFC"/>
                </a:solidFill>
                <a:latin typeface="Calibri"/>
                <a:ea typeface="Calibri"/>
                <a:cs typeface="Calibri"/>
                <a:sym typeface="Calibri"/>
              </a:endParaRPr>
            </a:p>
          </p:txBody>
        </p:sp>
      </p:grpSp>
      <p:sp>
        <p:nvSpPr>
          <p:cNvPr id="147" name="Google Shape;147;g36869e96625_0_1"/>
          <p:cNvSpPr txBox="1"/>
          <p:nvPr/>
        </p:nvSpPr>
        <p:spPr>
          <a:xfrm>
            <a:off x="842961" y="291859"/>
            <a:ext cx="14616000" cy="1127360"/>
          </a:xfrm>
          <a:prstGeom prst="rect">
            <a:avLst/>
          </a:prstGeom>
          <a:noFill/>
          <a:ln>
            <a:noFill/>
          </a:ln>
        </p:spPr>
        <p:txBody>
          <a:bodyPr anchorCtr="0" anchor="t" bIns="0" lIns="0" spcFirstLastPara="1" rIns="0" wrap="square" tIns="0">
            <a:spAutoFit/>
          </a:bodyPr>
          <a:lstStyle/>
          <a:p>
            <a:pPr indent="0" lvl="0" marL="0" marR="0" rtl="0" algn="l">
              <a:lnSpc>
                <a:spcPct val="111003"/>
              </a:lnSpc>
              <a:spcBef>
                <a:spcPts val="0"/>
              </a:spcBef>
              <a:spcAft>
                <a:spcPts val="0"/>
              </a:spcAft>
              <a:buClr>
                <a:srgbClr val="000000"/>
              </a:buClr>
              <a:buSzPts val="6600"/>
              <a:buFont typeface="Arial"/>
              <a:buNone/>
            </a:pPr>
            <a:r>
              <a:rPr b="1" i="0" lang="en-US" sz="6600" u="none" cap="none" strike="noStrike">
                <a:solidFill>
                  <a:srgbClr val="CC9900"/>
                </a:solidFill>
                <a:latin typeface="Roboto"/>
                <a:ea typeface="Roboto"/>
                <a:cs typeface="Roboto"/>
                <a:sym typeface="Roboto"/>
              </a:rPr>
              <a:t>N4G PARIS KEY TAKEAWAYS</a:t>
            </a:r>
            <a:endParaRPr b="0" i="0" sz="1400" u="none" cap="none" strike="noStrike">
              <a:solidFill>
                <a:srgbClr val="CC9900"/>
              </a:solidFill>
              <a:latin typeface="Arial"/>
              <a:ea typeface="Arial"/>
              <a:cs typeface="Arial"/>
              <a:sym typeface="Arial"/>
            </a:endParaRPr>
          </a:p>
        </p:txBody>
      </p:sp>
      <p:sp>
        <p:nvSpPr>
          <p:cNvPr id="148" name="Google Shape;148;g36869e96625_0_1"/>
          <p:cNvSpPr txBox="1"/>
          <p:nvPr/>
        </p:nvSpPr>
        <p:spPr>
          <a:xfrm>
            <a:off x="10818425" y="3226500"/>
            <a:ext cx="7189800" cy="6709499"/>
          </a:xfrm>
          <a:prstGeom prst="rect">
            <a:avLst/>
          </a:prstGeom>
          <a:noFill/>
          <a:ln>
            <a:noFill/>
          </a:ln>
        </p:spPr>
        <p:txBody>
          <a:bodyPr anchorCtr="0" anchor="t" bIns="91425" lIns="91425" spcFirstLastPara="1" rIns="91425" wrap="square" tIns="91425">
            <a:spAutoFit/>
          </a:bodyPr>
          <a:lstStyle/>
          <a:p>
            <a:pPr indent="-419100" lvl="0" marL="457200" marR="0" rtl="0" algn="l">
              <a:lnSpc>
                <a:spcPct val="115000"/>
              </a:lnSpc>
              <a:spcBef>
                <a:spcPts val="300"/>
              </a:spcBef>
              <a:spcAft>
                <a:spcPts val="0"/>
              </a:spcAft>
              <a:buClr>
                <a:srgbClr val="3A88A7"/>
              </a:buClr>
              <a:buSzPts val="3000"/>
              <a:buFont typeface="Roboto"/>
              <a:buChar char="●"/>
            </a:pPr>
            <a:r>
              <a:rPr b="0" i="0" lang="en-US" sz="3000" u="none" cap="none" strike="noStrike">
                <a:solidFill>
                  <a:srgbClr val="3A88A7"/>
                </a:solidFill>
                <a:latin typeface="Roboto"/>
                <a:ea typeface="Roboto"/>
                <a:cs typeface="Roboto"/>
                <a:sym typeface="Roboto"/>
              </a:rPr>
              <a:t>The significant political and financial commitments and resilient outlook of Low and Lower-middle Income Countries (LICs/LMICs) was notable.</a:t>
            </a:r>
            <a:endParaRPr b="0" i="0" sz="1400" u="none" cap="none" strike="noStrike">
              <a:solidFill>
                <a:srgbClr val="000000"/>
              </a:solidFill>
              <a:latin typeface="Arial"/>
              <a:ea typeface="Arial"/>
              <a:cs typeface="Arial"/>
              <a:sym typeface="Arial"/>
            </a:endParaRPr>
          </a:p>
          <a:p>
            <a:pPr indent="-419100" lvl="0" marL="457200" marR="0" rtl="0" algn="l">
              <a:lnSpc>
                <a:spcPct val="115000"/>
              </a:lnSpc>
              <a:spcBef>
                <a:spcPts val="300"/>
              </a:spcBef>
              <a:spcAft>
                <a:spcPts val="0"/>
              </a:spcAft>
              <a:buClr>
                <a:srgbClr val="3A88A7"/>
              </a:buClr>
              <a:buSzPts val="3000"/>
              <a:buFont typeface="Roboto"/>
              <a:buChar char="●"/>
            </a:pPr>
            <a:r>
              <a:rPr b="0" i="0" lang="en-US" sz="3000" u="none" cap="none" strike="noStrike">
                <a:solidFill>
                  <a:srgbClr val="3A88A7"/>
                </a:solidFill>
                <a:latin typeface="Roboto"/>
                <a:ea typeface="Roboto"/>
                <a:cs typeface="Roboto"/>
                <a:sym typeface="Roboto"/>
              </a:rPr>
              <a:t>More donor organizations have committed (including public development banks and foundations)– reflecting the strong financial mobilization</a:t>
            </a:r>
            <a:endParaRPr b="0" i="0" sz="3000" u="none" cap="none" strike="noStrike">
              <a:solidFill>
                <a:srgbClr val="3A88A7"/>
              </a:solidFill>
              <a:latin typeface="Roboto"/>
              <a:ea typeface="Roboto"/>
              <a:cs typeface="Roboto"/>
              <a:sym typeface="Roboto"/>
            </a:endParaRPr>
          </a:p>
          <a:p>
            <a:pPr indent="-419100" lvl="0" marL="457200" marR="0" rtl="0" algn="l">
              <a:lnSpc>
                <a:spcPct val="115000"/>
              </a:lnSpc>
              <a:spcBef>
                <a:spcPts val="300"/>
              </a:spcBef>
              <a:spcAft>
                <a:spcPts val="300"/>
              </a:spcAft>
              <a:buClr>
                <a:srgbClr val="3A88A7"/>
              </a:buClr>
              <a:buSzPts val="3000"/>
              <a:buFont typeface="Roboto"/>
              <a:buChar char="●"/>
            </a:pPr>
            <a:r>
              <a:rPr b="0" i="0" lang="en-US" sz="3000" u="none" cap="none" strike="noStrike">
                <a:solidFill>
                  <a:srgbClr val="3A88A7"/>
                </a:solidFill>
                <a:latin typeface="Roboto"/>
                <a:ea typeface="Roboto"/>
                <a:cs typeface="Roboto"/>
                <a:sym typeface="Roboto"/>
              </a:rPr>
              <a:t>Less businesses have committed, which may be related to stricter Principles of Engagement</a:t>
            </a:r>
            <a:endParaRPr b="0" i="0" sz="3000" u="none" cap="none" strike="noStrike">
              <a:solidFill>
                <a:schemeClr val="dk1"/>
              </a:solidFill>
              <a:latin typeface="Arial"/>
              <a:ea typeface="Arial"/>
              <a:cs typeface="Arial"/>
              <a:sym typeface="Arial"/>
            </a:endParaRPr>
          </a:p>
        </p:txBody>
      </p:sp>
      <p:pic>
        <p:nvPicPr>
          <p:cNvPr id="149" name="Google Shape;149;g36869e96625_0_1"/>
          <p:cNvPicPr preferRelativeResize="0"/>
          <p:nvPr/>
        </p:nvPicPr>
        <p:blipFill rotWithShape="1">
          <a:blip r:embed="rId4">
            <a:alphaModFix/>
          </a:blip>
          <a:srcRect b="5346" l="0" r="0" t="0"/>
          <a:stretch/>
        </p:blipFill>
        <p:spPr>
          <a:xfrm>
            <a:off x="299350" y="3547275"/>
            <a:ext cx="9664624" cy="6739725"/>
          </a:xfrm>
          <a:prstGeom prst="rect">
            <a:avLst/>
          </a:prstGeom>
          <a:noFill/>
          <a:ln>
            <a:noFill/>
          </a:ln>
        </p:spPr>
      </p:pic>
      <p:sp>
        <p:nvSpPr>
          <p:cNvPr id="150" name="Google Shape;150;g36869e96625_0_1"/>
          <p:cNvSpPr txBox="1"/>
          <p:nvPr/>
        </p:nvSpPr>
        <p:spPr>
          <a:xfrm>
            <a:off x="595325" y="2457375"/>
            <a:ext cx="17542550" cy="869438"/>
          </a:xfrm>
          <a:prstGeom prst="rect">
            <a:avLst/>
          </a:prstGeom>
          <a:noFill/>
          <a:ln>
            <a:noFill/>
          </a:ln>
        </p:spPr>
        <p:txBody>
          <a:bodyPr anchorCtr="0" anchor="t" bIns="91425" lIns="91425" spcFirstLastPara="1" rIns="91425" wrap="square" tIns="91425">
            <a:spAutoFit/>
          </a:bodyPr>
          <a:lstStyle/>
          <a:p>
            <a:pPr indent="-419100" lvl="0" marL="457200" marR="0" rtl="0" algn="l">
              <a:lnSpc>
                <a:spcPct val="115000"/>
              </a:lnSpc>
              <a:spcBef>
                <a:spcPts val="1200"/>
              </a:spcBef>
              <a:spcAft>
                <a:spcPts val="0"/>
              </a:spcAft>
              <a:buClr>
                <a:srgbClr val="3A88A7"/>
              </a:buClr>
              <a:buSzPts val="3000"/>
              <a:buFont typeface="Roboto"/>
              <a:buChar char="●"/>
            </a:pPr>
            <a:r>
              <a:rPr b="0" i="0" lang="en-US" sz="3000" u="none" cap="none" strike="noStrike">
                <a:solidFill>
                  <a:srgbClr val="3A88A7"/>
                </a:solidFill>
                <a:latin typeface="Roboto"/>
                <a:ea typeface="Roboto"/>
                <a:cs typeface="Roboto"/>
                <a:sym typeface="Roboto"/>
              </a:rPr>
              <a:t>The breakdown of commitments between stakeholders' group is overall quite </a:t>
            </a:r>
            <a:r>
              <a:rPr b="0" i="0" lang="en-US" sz="3000" u="none" cap="none" strike="noStrike">
                <a:solidFill>
                  <a:srgbClr val="3A88A7"/>
                </a:solidFill>
                <a:latin typeface="Roboto"/>
                <a:ea typeface="Roboto"/>
                <a:cs typeface="Roboto"/>
                <a:sym typeface="Roboto"/>
                <a:extLst>
                  <a:ext uri="http://customooxmlschemas.google.com/">
                    <go:slidesCustomData xmlns:go="http://customooxmlschemas.google.com/" textRoundtripDataId="1"/>
                  </a:ext>
                </a:extLst>
              </a:rPr>
              <a:t>similar to N4G Tokyo.</a:t>
            </a:r>
            <a:endParaRPr b="0" i="0" sz="3000" u="none" cap="none" strike="noStrike">
              <a:solidFill>
                <a:schemeClr val="dk1"/>
              </a:solidFill>
              <a:latin typeface="Arial"/>
              <a:ea typeface="Arial"/>
              <a:cs typeface="Arial"/>
              <a:sym typeface="Arial"/>
            </a:endParaRPr>
          </a:p>
        </p:txBody>
      </p:sp>
      <p:cxnSp>
        <p:nvCxnSpPr>
          <p:cNvPr id="151" name="Google Shape;151;g36869e96625_0_1"/>
          <p:cNvCxnSpPr/>
          <p:nvPr/>
        </p:nvCxnSpPr>
        <p:spPr>
          <a:xfrm>
            <a:off x="10346250" y="3356775"/>
            <a:ext cx="29700" cy="6711600"/>
          </a:xfrm>
          <a:prstGeom prst="straightConnector1">
            <a:avLst/>
          </a:prstGeom>
          <a:noFill/>
          <a:ln cap="flat" cmpd="sng" w="9525">
            <a:solidFill>
              <a:srgbClr val="31859B"/>
            </a:solidFill>
            <a:prstDash val="solid"/>
            <a:round/>
            <a:headEnd len="sm" w="sm" type="none"/>
            <a:tailEnd len="sm" w="sm"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1"/>
          <p:cNvSpPr/>
          <p:nvPr/>
        </p:nvSpPr>
        <p:spPr>
          <a:xfrm>
            <a:off x="0" y="0"/>
            <a:ext cx="18288000" cy="10287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57" name="Google Shape;157;p11"/>
          <p:cNvPicPr preferRelativeResize="0"/>
          <p:nvPr/>
        </p:nvPicPr>
        <p:blipFill rotWithShape="1">
          <a:blip r:embed="rId3">
            <a:alphaModFix/>
          </a:blip>
          <a:srcRect b="6954" l="0" r="0" t="0"/>
          <a:stretch/>
        </p:blipFill>
        <p:spPr>
          <a:xfrm>
            <a:off x="8852105" y="5970658"/>
            <a:ext cx="8990478" cy="4144288"/>
          </a:xfrm>
          <a:prstGeom prst="rect">
            <a:avLst/>
          </a:prstGeom>
          <a:noFill/>
          <a:ln>
            <a:noFill/>
          </a:ln>
        </p:spPr>
      </p:pic>
      <p:pic>
        <p:nvPicPr>
          <p:cNvPr id="158" name="Google Shape;158;p11"/>
          <p:cNvPicPr preferRelativeResize="0"/>
          <p:nvPr/>
        </p:nvPicPr>
        <p:blipFill rotWithShape="1">
          <a:blip r:embed="rId4">
            <a:alphaModFix/>
          </a:blip>
          <a:srcRect b="0" l="0" r="0" t="0"/>
          <a:stretch/>
        </p:blipFill>
        <p:spPr>
          <a:xfrm>
            <a:off x="905750" y="6005585"/>
            <a:ext cx="7477927" cy="4195434"/>
          </a:xfrm>
          <a:prstGeom prst="rect">
            <a:avLst/>
          </a:prstGeom>
          <a:noFill/>
          <a:ln>
            <a:noFill/>
          </a:ln>
        </p:spPr>
      </p:pic>
      <p:pic>
        <p:nvPicPr>
          <p:cNvPr id="159" name="Google Shape;159;p11"/>
          <p:cNvPicPr preferRelativeResize="0"/>
          <p:nvPr/>
        </p:nvPicPr>
        <p:blipFill rotWithShape="1">
          <a:blip r:embed="rId5">
            <a:alphaModFix/>
          </a:blip>
          <a:srcRect b="4972" l="4984" r="3375" t="8217"/>
          <a:stretch/>
        </p:blipFill>
        <p:spPr>
          <a:xfrm>
            <a:off x="8383677" y="1880423"/>
            <a:ext cx="8489803" cy="3392728"/>
          </a:xfrm>
          <a:prstGeom prst="rect">
            <a:avLst/>
          </a:prstGeom>
          <a:noFill/>
          <a:ln>
            <a:noFill/>
          </a:ln>
        </p:spPr>
      </p:pic>
      <p:grpSp>
        <p:nvGrpSpPr>
          <p:cNvPr id="160" name="Google Shape;160;p11"/>
          <p:cNvGrpSpPr/>
          <p:nvPr/>
        </p:nvGrpSpPr>
        <p:grpSpPr>
          <a:xfrm>
            <a:off x="-125" y="5363869"/>
            <a:ext cx="18288133" cy="104514"/>
            <a:chOff x="0" y="201387"/>
            <a:chExt cx="4274726" cy="2053321"/>
          </a:xfrm>
        </p:grpSpPr>
        <p:sp>
          <p:nvSpPr>
            <p:cNvPr id="161" name="Google Shape;161;p11"/>
            <p:cNvSpPr/>
            <p:nvPr/>
          </p:nvSpPr>
          <p:spPr>
            <a:xfrm>
              <a:off x="0" y="201387"/>
              <a:ext cx="4274726" cy="2051801"/>
            </a:xfrm>
            <a:custGeom>
              <a:rect b="b" l="l" r="r" t="t"/>
              <a:pathLst>
                <a:path extrusionOk="0" h="2254726" w="4274726">
                  <a:moveTo>
                    <a:pt x="0" y="0"/>
                  </a:moveTo>
                  <a:lnTo>
                    <a:pt x="4274726" y="0"/>
                  </a:lnTo>
                  <a:lnTo>
                    <a:pt x="4274726" y="2254726"/>
                  </a:lnTo>
                  <a:lnTo>
                    <a:pt x="0" y="2254726"/>
                  </a:lnTo>
                  <a:close/>
                </a:path>
              </a:pathLst>
            </a:custGeom>
            <a:gradFill>
              <a:gsLst>
                <a:gs pos="0">
                  <a:srgbClr val="7DC3D6"/>
                </a:gs>
                <a:gs pos="100000">
                  <a:srgbClr val="398397"/>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11"/>
            <p:cNvSpPr txBox="1"/>
            <p:nvPr/>
          </p:nvSpPr>
          <p:spPr>
            <a:xfrm>
              <a:off x="0" y="598108"/>
              <a:ext cx="4274700" cy="1656600"/>
            </a:xfrm>
            <a:prstGeom prst="rect">
              <a:avLst/>
            </a:prstGeom>
            <a:solidFill>
              <a:srgbClr val="3A88A7"/>
            </a:solid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63" name="Google Shape;163;p11"/>
          <p:cNvSpPr txBox="1"/>
          <p:nvPr/>
        </p:nvSpPr>
        <p:spPr>
          <a:xfrm>
            <a:off x="11168164" y="1302927"/>
            <a:ext cx="45645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4000"/>
              <a:buFont typeface="Arial"/>
              <a:buNone/>
            </a:pPr>
            <a:r>
              <a:t/>
            </a:r>
            <a:endParaRPr b="0" i="0" sz="1400" u="none" cap="none" strike="noStrike">
              <a:solidFill>
                <a:srgbClr val="000000"/>
              </a:solidFill>
              <a:latin typeface="Arial"/>
              <a:ea typeface="Arial"/>
              <a:cs typeface="Arial"/>
              <a:sym typeface="Arial"/>
            </a:endParaRPr>
          </a:p>
        </p:txBody>
      </p:sp>
      <p:grpSp>
        <p:nvGrpSpPr>
          <p:cNvPr id="164" name="Google Shape;164;p11"/>
          <p:cNvGrpSpPr/>
          <p:nvPr/>
        </p:nvGrpSpPr>
        <p:grpSpPr>
          <a:xfrm flipH="1" rot="10800000">
            <a:off x="9080219" y="5468471"/>
            <a:ext cx="63693" cy="4818528"/>
            <a:chOff x="0" y="201387"/>
            <a:chExt cx="4274726" cy="2053321"/>
          </a:xfrm>
        </p:grpSpPr>
        <p:sp>
          <p:nvSpPr>
            <p:cNvPr id="165" name="Google Shape;165;p11"/>
            <p:cNvSpPr/>
            <p:nvPr/>
          </p:nvSpPr>
          <p:spPr>
            <a:xfrm>
              <a:off x="0" y="201387"/>
              <a:ext cx="4274726" cy="2051801"/>
            </a:xfrm>
            <a:custGeom>
              <a:rect b="b" l="l" r="r" t="t"/>
              <a:pathLst>
                <a:path extrusionOk="0" h="2254726" w="4274726">
                  <a:moveTo>
                    <a:pt x="0" y="0"/>
                  </a:moveTo>
                  <a:lnTo>
                    <a:pt x="4274726" y="0"/>
                  </a:lnTo>
                  <a:lnTo>
                    <a:pt x="4274726" y="2254726"/>
                  </a:lnTo>
                  <a:lnTo>
                    <a:pt x="0" y="2254726"/>
                  </a:lnTo>
                  <a:close/>
                </a:path>
              </a:pathLst>
            </a:custGeom>
            <a:gradFill>
              <a:gsLst>
                <a:gs pos="0">
                  <a:srgbClr val="7DC3D6"/>
                </a:gs>
                <a:gs pos="100000">
                  <a:srgbClr val="398397"/>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11"/>
            <p:cNvSpPr txBox="1"/>
            <p:nvPr/>
          </p:nvSpPr>
          <p:spPr>
            <a:xfrm>
              <a:off x="0" y="598108"/>
              <a:ext cx="4274700" cy="1656600"/>
            </a:xfrm>
            <a:prstGeom prst="rect">
              <a:avLst/>
            </a:prstGeom>
            <a:solidFill>
              <a:srgbClr val="3A88A7"/>
            </a:solid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67" name="Google Shape;167;p11"/>
          <p:cNvSpPr txBox="1"/>
          <p:nvPr/>
        </p:nvSpPr>
        <p:spPr>
          <a:xfrm>
            <a:off x="1441350" y="5468375"/>
            <a:ext cx="6261300" cy="554100"/>
          </a:xfrm>
          <a:prstGeom prst="rect">
            <a:avLst/>
          </a:prstGeom>
          <a:noFill/>
          <a:ln>
            <a:noFill/>
          </a:ln>
        </p:spPr>
        <p:txBody>
          <a:bodyPr anchorCtr="0" anchor="t" bIns="91425" lIns="91425" spcFirstLastPara="1" rIns="91425" wrap="square" tIns="91425">
            <a:spAutoFit/>
          </a:bodyPr>
          <a:lstStyle/>
          <a:p>
            <a:pPr indent="0" lvl="0" marL="457200" marR="0" rtl="0" algn="ctr">
              <a:lnSpc>
                <a:spcPct val="115000"/>
              </a:lnSpc>
              <a:spcBef>
                <a:spcPts val="1200"/>
              </a:spcBef>
              <a:spcAft>
                <a:spcPts val="0"/>
              </a:spcAft>
              <a:buClr>
                <a:srgbClr val="000000"/>
              </a:buClr>
              <a:buSzPts val="2400"/>
              <a:buFont typeface="Arial"/>
              <a:buNone/>
            </a:pPr>
            <a:r>
              <a:rPr b="0" i="0" lang="en-US" sz="2400" u="none" cap="none" strike="noStrike">
                <a:solidFill>
                  <a:srgbClr val="666666"/>
                </a:solidFill>
                <a:latin typeface="Arial"/>
                <a:ea typeface="Arial"/>
                <a:cs typeface="Arial"/>
                <a:sym typeface="Arial"/>
              </a:rPr>
              <a:t># commitments per summit theme</a:t>
            </a:r>
            <a:endParaRPr b="0" i="0" sz="2400" u="none" cap="none" strike="noStrike">
              <a:solidFill>
                <a:srgbClr val="666666"/>
              </a:solidFill>
              <a:latin typeface="Arial"/>
              <a:ea typeface="Arial"/>
              <a:cs typeface="Arial"/>
              <a:sym typeface="Arial"/>
            </a:endParaRPr>
          </a:p>
        </p:txBody>
      </p:sp>
      <p:sp>
        <p:nvSpPr>
          <p:cNvPr id="168" name="Google Shape;168;p11"/>
          <p:cNvSpPr txBox="1"/>
          <p:nvPr/>
        </p:nvSpPr>
        <p:spPr>
          <a:xfrm>
            <a:off x="10216694" y="5359132"/>
            <a:ext cx="6261300" cy="554100"/>
          </a:xfrm>
          <a:prstGeom prst="rect">
            <a:avLst/>
          </a:prstGeom>
          <a:noFill/>
          <a:ln>
            <a:noFill/>
          </a:ln>
        </p:spPr>
        <p:txBody>
          <a:bodyPr anchorCtr="0" anchor="t" bIns="91425" lIns="91425" spcFirstLastPara="1" rIns="91425" wrap="square" tIns="91425">
            <a:spAutoFit/>
          </a:bodyPr>
          <a:lstStyle/>
          <a:p>
            <a:pPr indent="0" lvl="0" marL="457200" marR="0" rtl="0" algn="ctr">
              <a:lnSpc>
                <a:spcPct val="115000"/>
              </a:lnSpc>
              <a:spcBef>
                <a:spcPts val="1200"/>
              </a:spcBef>
              <a:spcAft>
                <a:spcPts val="0"/>
              </a:spcAft>
              <a:buClr>
                <a:srgbClr val="000000"/>
              </a:buClr>
              <a:buSzPts val="2400"/>
              <a:buFont typeface="Arial"/>
              <a:buNone/>
            </a:pPr>
            <a:r>
              <a:rPr b="0" i="0" lang="en-US" sz="2400" u="none" cap="none" strike="noStrike">
                <a:solidFill>
                  <a:srgbClr val="666666"/>
                </a:solidFill>
                <a:latin typeface="Arial"/>
                <a:ea typeface="Arial"/>
                <a:cs typeface="Arial"/>
                <a:sym typeface="Arial"/>
              </a:rPr>
              <a:t># commitments per global target</a:t>
            </a:r>
            <a:endParaRPr b="0" i="0" sz="2400" u="none" cap="none" strike="noStrike">
              <a:solidFill>
                <a:srgbClr val="666666"/>
              </a:solidFill>
              <a:latin typeface="Arial"/>
              <a:ea typeface="Arial"/>
              <a:cs typeface="Arial"/>
              <a:sym typeface="Arial"/>
            </a:endParaRPr>
          </a:p>
        </p:txBody>
      </p:sp>
      <p:grpSp>
        <p:nvGrpSpPr>
          <p:cNvPr id="169" name="Google Shape;169;p11"/>
          <p:cNvGrpSpPr/>
          <p:nvPr/>
        </p:nvGrpSpPr>
        <p:grpSpPr>
          <a:xfrm>
            <a:off x="0" y="1816009"/>
            <a:ext cx="6609347" cy="2723907"/>
            <a:chOff x="0" y="201387"/>
            <a:chExt cx="4274726" cy="2053321"/>
          </a:xfrm>
        </p:grpSpPr>
        <p:sp>
          <p:nvSpPr>
            <p:cNvPr id="170" name="Google Shape;170;p11"/>
            <p:cNvSpPr/>
            <p:nvPr/>
          </p:nvSpPr>
          <p:spPr>
            <a:xfrm>
              <a:off x="0" y="201387"/>
              <a:ext cx="4274726" cy="2051801"/>
            </a:xfrm>
            <a:custGeom>
              <a:rect b="b" l="l" r="r" t="t"/>
              <a:pathLst>
                <a:path extrusionOk="0" h="2254726" w="4274726">
                  <a:moveTo>
                    <a:pt x="0" y="0"/>
                  </a:moveTo>
                  <a:lnTo>
                    <a:pt x="4274726" y="0"/>
                  </a:lnTo>
                  <a:lnTo>
                    <a:pt x="4274726" y="2254726"/>
                  </a:lnTo>
                  <a:lnTo>
                    <a:pt x="0" y="2254726"/>
                  </a:lnTo>
                  <a:close/>
                </a:path>
              </a:pathLst>
            </a:custGeom>
            <a:gradFill>
              <a:gsLst>
                <a:gs pos="0">
                  <a:srgbClr val="7DC3D6"/>
                </a:gs>
                <a:gs pos="100000">
                  <a:srgbClr val="398397"/>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11"/>
            <p:cNvSpPr txBox="1"/>
            <p:nvPr/>
          </p:nvSpPr>
          <p:spPr>
            <a:xfrm>
              <a:off x="0" y="598108"/>
              <a:ext cx="4274700" cy="1656600"/>
            </a:xfrm>
            <a:prstGeom prst="rect">
              <a:avLst/>
            </a:prstGeom>
            <a:solidFill>
              <a:srgbClr val="3A88A7"/>
            </a:solidFill>
            <a:ln>
              <a:noFill/>
            </a:ln>
          </p:spPr>
          <p:txBody>
            <a:bodyPr anchorCtr="0" anchor="ctr" bIns="50800" lIns="50800" spcFirstLastPara="1" rIns="50800" wrap="square" tIns="50800">
              <a:noAutofit/>
            </a:bodyPr>
            <a:lstStyle/>
            <a:p>
              <a:pPr indent="457200" lvl="0" marL="457200" marR="0" rtl="0" algn="l">
                <a:lnSpc>
                  <a:spcPct val="115000"/>
                </a:lnSpc>
                <a:spcBef>
                  <a:spcPts val="0"/>
                </a:spcBef>
                <a:spcAft>
                  <a:spcPts val="0"/>
                </a:spcAft>
                <a:buNone/>
              </a:pPr>
              <a:r>
                <a:rPr b="1" i="1" lang="en-US" sz="3200" u="none" cap="none" strike="noStrike">
                  <a:solidFill>
                    <a:srgbClr val="FFFCFC"/>
                  </a:solidFill>
                  <a:latin typeface="Roboto"/>
                  <a:ea typeface="Roboto"/>
                  <a:cs typeface="Roboto"/>
                  <a:sym typeface="Roboto"/>
                </a:rPr>
                <a:t>More analysis of N4G Paris commitments is available in the </a:t>
              </a:r>
              <a:r>
                <a:rPr b="1" i="1" lang="en-US" sz="3200" u="sng" cap="none" strike="noStrike">
                  <a:solidFill>
                    <a:schemeClr val="hlink"/>
                  </a:solidFill>
                  <a:latin typeface="Roboto"/>
                  <a:ea typeface="Roboto"/>
                  <a:cs typeface="Roboto"/>
                  <a:sym typeface="Roboto"/>
                  <a:hlinkClick r:id="rId6"/>
                </a:rPr>
                <a:t>Statement Annex</a:t>
              </a:r>
              <a:endParaRPr b="1" i="1" sz="3200" u="none" cap="none" strike="noStrike">
                <a:solidFill>
                  <a:srgbClr val="FFFCFC"/>
                </a:solidFill>
                <a:latin typeface="Roboto"/>
                <a:ea typeface="Roboto"/>
                <a:cs typeface="Roboto"/>
                <a:sym typeface="Roboto"/>
              </a:endParaRPr>
            </a:p>
          </p:txBody>
        </p:sp>
      </p:grpSp>
      <p:sp>
        <p:nvSpPr>
          <p:cNvPr id="172" name="Google Shape;172;p11"/>
          <p:cNvSpPr txBox="1"/>
          <p:nvPr/>
        </p:nvSpPr>
        <p:spPr>
          <a:xfrm>
            <a:off x="842961" y="291859"/>
            <a:ext cx="14616000" cy="1127360"/>
          </a:xfrm>
          <a:prstGeom prst="rect">
            <a:avLst/>
          </a:prstGeom>
          <a:noFill/>
          <a:ln>
            <a:noFill/>
          </a:ln>
        </p:spPr>
        <p:txBody>
          <a:bodyPr anchorCtr="0" anchor="t" bIns="0" lIns="0" spcFirstLastPara="1" rIns="0" wrap="square" tIns="0">
            <a:spAutoFit/>
          </a:bodyPr>
          <a:lstStyle/>
          <a:p>
            <a:pPr indent="0" lvl="0" marL="0" marR="0" rtl="0" algn="l">
              <a:lnSpc>
                <a:spcPct val="111003"/>
              </a:lnSpc>
              <a:spcBef>
                <a:spcPts val="0"/>
              </a:spcBef>
              <a:spcAft>
                <a:spcPts val="0"/>
              </a:spcAft>
              <a:buClr>
                <a:srgbClr val="000000"/>
              </a:buClr>
              <a:buSzPts val="6600"/>
              <a:buFont typeface="Arial"/>
              <a:buNone/>
            </a:pPr>
            <a:r>
              <a:rPr b="1" i="0" lang="en-US" sz="6600" u="none" cap="none" strike="noStrike">
                <a:solidFill>
                  <a:srgbClr val="CC9900"/>
                </a:solidFill>
                <a:latin typeface="Roboto"/>
                <a:ea typeface="Roboto"/>
                <a:cs typeface="Roboto"/>
                <a:sym typeface="Roboto"/>
              </a:rPr>
              <a:t>N4G PARIS KEY TAKEAWAYS</a:t>
            </a:r>
            <a:endParaRPr b="0" i="0" sz="1400" u="none" cap="none" strike="noStrike">
              <a:solidFill>
                <a:srgbClr val="CC9900"/>
              </a:solidFill>
              <a:latin typeface="Arial"/>
              <a:ea typeface="Arial"/>
              <a:cs typeface="Arial"/>
              <a:sym typeface="Arial"/>
            </a:endParaRPr>
          </a:p>
        </p:txBody>
      </p:sp>
      <p:pic>
        <p:nvPicPr>
          <p:cNvPr id="173" name="Google Shape;173;p11"/>
          <p:cNvPicPr preferRelativeResize="0"/>
          <p:nvPr/>
        </p:nvPicPr>
        <p:blipFill rotWithShape="1">
          <a:blip r:embed="rId7">
            <a:alphaModFix/>
          </a:blip>
          <a:srcRect b="0" l="0" r="0" t="0"/>
          <a:stretch/>
        </p:blipFill>
        <p:spPr>
          <a:xfrm>
            <a:off x="15357268" y="144226"/>
            <a:ext cx="2525557" cy="1422626"/>
          </a:xfrm>
          <a:prstGeom prst="rect">
            <a:avLst/>
          </a:prstGeom>
          <a:noFill/>
          <a:ln>
            <a:noFill/>
          </a:ln>
        </p:spPr>
      </p:pic>
      <p:sp>
        <p:nvSpPr>
          <p:cNvPr id="174" name="Google Shape;174;p11"/>
          <p:cNvSpPr txBox="1"/>
          <p:nvPr/>
        </p:nvSpPr>
        <p:spPr>
          <a:xfrm>
            <a:off x="8383678" y="1170882"/>
            <a:ext cx="8489802" cy="763256"/>
          </a:xfrm>
          <a:prstGeom prst="rect">
            <a:avLst/>
          </a:prstGeom>
          <a:noFill/>
          <a:ln>
            <a:noFill/>
          </a:ln>
        </p:spPr>
        <p:txBody>
          <a:bodyPr anchorCtr="0" anchor="t" bIns="91425" lIns="91425" spcFirstLastPara="1" rIns="91425" wrap="square" tIns="91425">
            <a:spAutoFit/>
          </a:bodyPr>
          <a:lstStyle/>
          <a:p>
            <a:pPr indent="0" lvl="0" marL="457200" marR="0" rtl="0" algn="ctr">
              <a:lnSpc>
                <a:spcPct val="115000"/>
              </a:lnSpc>
              <a:spcBef>
                <a:spcPts val="1200"/>
              </a:spcBef>
              <a:spcAft>
                <a:spcPts val="0"/>
              </a:spcAft>
              <a:buClr>
                <a:srgbClr val="000000"/>
              </a:buClr>
              <a:buSzPts val="2400"/>
              <a:buFont typeface="Arial"/>
              <a:buNone/>
            </a:pPr>
            <a:r>
              <a:rPr b="0" i="0" lang="en-US" sz="2400" u="none" cap="none" strike="noStrike">
                <a:solidFill>
                  <a:srgbClr val="666666"/>
                </a:solidFill>
                <a:latin typeface="Arial"/>
                <a:ea typeface="Arial"/>
                <a:cs typeface="Arial"/>
                <a:sym typeface="Arial"/>
              </a:rPr>
              <a:t># commitment-makers per income category</a:t>
            </a:r>
            <a:endParaRPr b="0" i="0" sz="2400" u="none" cap="none" strike="noStrike">
              <a:solidFill>
                <a:srgbClr val="666666"/>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grpSp>
        <p:nvGrpSpPr>
          <p:cNvPr id="179" name="Google Shape;179;g35fa6262257_1_42"/>
          <p:cNvGrpSpPr/>
          <p:nvPr/>
        </p:nvGrpSpPr>
        <p:grpSpPr>
          <a:xfrm>
            <a:off x="1" y="1654916"/>
            <a:ext cx="18288133" cy="663839"/>
            <a:chOff x="0" y="201387"/>
            <a:chExt cx="4274726" cy="2053321"/>
          </a:xfrm>
        </p:grpSpPr>
        <p:sp>
          <p:nvSpPr>
            <p:cNvPr id="180" name="Google Shape;180;g35fa6262257_1_42"/>
            <p:cNvSpPr/>
            <p:nvPr/>
          </p:nvSpPr>
          <p:spPr>
            <a:xfrm>
              <a:off x="0" y="201387"/>
              <a:ext cx="4274726" cy="2051801"/>
            </a:xfrm>
            <a:custGeom>
              <a:rect b="b" l="l" r="r" t="t"/>
              <a:pathLst>
                <a:path extrusionOk="0" h="2254726" w="4274726">
                  <a:moveTo>
                    <a:pt x="0" y="0"/>
                  </a:moveTo>
                  <a:lnTo>
                    <a:pt x="4274726" y="0"/>
                  </a:lnTo>
                  <a:lnTo>
                    <a:pt x="4274726" y="2254726"/>
                  </a:lnTo>
                  <a:lnTo>
                    <a:pt x="0" y="2254726"/>
                  </a:lnTo>
                  <a:close/>
                </a:path>
              </a:pathLst>
            </a:custGeom>
            <a:gradFill>
              <a:gsLst>
                <a:gs pos="0">
                  <a:srgbClr val="7DC3D6"/>
                </a:gs>
                <a:gs pos="100000">
                  <a:srgbClr val="398397"/>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g35fa6262257_1_42"/>
            <p:cNvSpPr txBox="1"/>
            <p:nvPr/>
          </p:nvSpPr>
          <p:spPr>
            <a:xfrm>
              <a:off x="0" y="598108"/>
              <a:ext cx="4274700" cy="1656600"/>
            </a:xfrm>
            <a:prstGeom prst="rect">
              <a:avLst/>
            </a:prstGeom>
            <a:solidFill>
              <a:srgbClr val="3A88A7"/>
            </a:solidFill>
            <a:ln>
              <a:noFill/>
            </a:ln>
          </p:spPr>
          <p:txBody>
            <a:bodyPr anchorCtr="0" anchor="ctr" bIns="50800" lIns="50800" spcFirstLastPara="1" rIns="50800" wrap="square" tIns="50800">
              <a:noAutofit/>
            </a:bodyPr>
            <a:lstStyle/>
            <a:p>
              <a:pPr indent="457200" lvl="0" marL="457200" marR="0" rtl="0" algn="l">
                <a:lnSpc>
                  <a:spcPct val="115000"/>
                </a:lnSpc>
                <a:spcBef>
                  <a:spcPts val="0"/>
                </a:spcBef>
                <a:spcAft>
                  <a:spcPts val="0"/>
                </a:spcAft>
                <a:buClr>
                  <a:schemeClr val="dk1"/>
                </a:buClr>
                <a:buSzPts val="3200"/>
                <a:buFont typeface="Arial"/>
                <a:buNone/>
              </a:pPr>
              <a:r>
                <a:rPr b="0" i="1" lang="en-US" sz="3200" u="none" cap="none" strike="noStrike">
                  <a:solidFill>
                    <a:srgbClr val="FFFCFC"/>
                  </a:solidFill>
                  <a:latin typeface="Roboto"/>
                  <a:ea typeface="Roboto"/>
                  <a:cs typeface="Roboto"/>
                  <a:sym typeface="Roboto"/>
                </a:rPr>
                <a:t>N4G Paris fostered the engagement of a broad, high-level, and diverse group of stakeholders</a:t>
              </a:r>
              <a:endParaRPr b="0" i="0" sz="1800" u="none" cap="none" strike="noStrike">
                <a:solidFill>
                  <a:srgbClr val="FFFCFC"/>
                </a:solidFill>
                <a:latin typeface="Calibri"/>
                <a:ea typeface="Calibri"/>
                <a:cs typeface="Calibri"/>
                <a:sym typeface="Calibri"/>
              </a:endParaRPr>
            </a:p>
          </p:txBody>
        </p:sp>
      </p:grpSp>
      <p:sp>
        <p:nvSpPr>
          <p:cNvPr id="182" name="Google Shape;182;g35fa6262257_1_42"/>
          <p:cNvSpPr txBox="1"/>
          <p:nvPr/>
        </p:nvSpPr>
        <p:spPr>
          <a:xfrm>
            <a:off x="842961" y="291859"/>
            <a:ext cx="14616000" cy="1127360"/>
          </a:xfrm>
          <a:prstGeom prst="rect">
            <a:avLst/>
          </a:prstGeom>
          <a:noFill/>
          <a:ln>
            <a:noFill/>
          </a:ln>
        </p:spPr>
        <p:txBody>
          <a:bodyPr anchorCtr="0" anchor="t" bIns="0" lIns="0" spcFirstLastPara="1" rIns="0" wrap="square" tIns="0">
            <a:spAutoFit/>
          </a:bodyPr>
          <a:lstStyle/>
          <a:p>
            <a:pPr indent="0" lvl="0" marL="0" marR="0" rtl="0" algn="l">
              <a:lnSpc>
                <a:spcPct val="111003"/>
              </a:lnSpc>
              <a:spcBef>
                <a:spcPts val="0"/>
              </a:spcBef>
              <a:spcAft>
                <a:spcPts val="0"/>
              </a:spcAft>
              <a:buClr>
                <a:srgbClr val="000000"/>
              </a:buClr>
              <a:buSzPts val="6600"/>
              <a:buFont typeface="Arial"/>
              <a:buNone/>
            </a:pPr>
            <a:r>
              <a:rPr b="1" i="0" lang="en-US" sz="6600" u="none" cap="none" strike="noStrike">
                <a:solidFill>
                  <a:srgbClr val="CC9900"/>
                </a:solidFill>
                <a:latin typeface="Roboto"/>
                <a:ea typeface="Roboto"/>
                <a:cs typeface="Roboto"/>
                <a:sym typeface="Roboto"/>
              </a:rPr>
              <a:t>N4G PARIS KEY TAKEAWAYS</a:t>
            </a:r>
            <a:endParaRPr b="0" i="0" sz="1400" u="none" cap="none" strike="noStrike">
              <a:solidFill>
                <a:srgbClr val="CC9900"/>
              </a:solidFill>
              <a:latin typeface="Arial"/>
              <a:ea typeface="Arial"/>
              <a:cs typeface="Arial"/>
              <a:sym typeface="Arial"/>
            </a:endParaRPr>
          </a:p>
        </p:txBody>
      </p:sp>
      <p:pic>
        <p:nvPicPr>
          <p:cNvPr id="183" name="Google Shape;183;g35fa6262257_1_42"/>
          <p:cNvPicPr preferRelativeResize="0"/>
          <p:nvPr/>
        </p:nvPicPr>
        <p:blipFill rotWithShape="1">
          <a:blip r:embed="rId3">
            <a:alphaModFix/>
          </a:blip>
          <a:srcRect b="0" l="0" r="0" t="0"/>
          <a:stretch/>
        </p:blipFill>
        <p:spPr>
          <a:xfrm>
            <a:off x="15357268" y="144226"/>
            <a:ext cx="2525557" cy="1422626"/>
          </a:xfrm>
          <a:prstGeom prst="rect">
            <a:avLst/>
          </a:prstGeom>
          <a:noFill/>
          <a:ln>
            <a:noFill/>
          </a:ln>
        </p:spPr>
      </p:pic>
      <p:sp>
        <p:nvSpPr>
          <p:cNvPr id="184" name="Google Shape;184;g35fa6262257_1_42"/>
          <p:cNvSpPr txBox="1"/>
          <p:nvPr/>
        </p:nvSpPr>
        <p:spPr>
          <a:xfrm>
            <a:off x="175050" y="2230688"/>
            <a:ext cx="17937900" cy="8371482"/>
          </a:xfrm>
          <a:prstGeom prst="rect">
            <a:avLst/>
          </a:prstGeom>
          <a:noFill/>
          <a:ln>
            <a:noFill/>
          </a:ln>
        </p:spPr>
        <p:txBody>
          <a:bodyPr anchorCtr="0" anchor="t" bIns="45700" lIns="91425" spcFirstLastPara="1" rIns="91425" wrap="square" tIns="45700">
            <a:spAutoFit/>
          </a:bodyPr>
          <a:lstStyle/>
          <a:p>
            <a:pPr indent="-406400" lvl="0" marL="457200" marR="0" rtl="0" algn="just">
              <a:lnSpc>
                <a:spcPct val="115000"/>
              </a:lnSpc>
              <a:spcBef>
                <a:spcPts val="1200"/>
              </a:spcBef>
              <a:spcAft>
                <a:spcPts val="0"/>
              </a:spcAft>
              <a:buClr>
                <a:srgbClr val="3A88A7"/>
              </a:buClr>
              <a:buSzPts val="2800"/>
              <a:buFont typeface="Roboto"/>
              <a:buChar char="●"/>
            </a:pPr>
            <a:r>
              <a:rPr b="0" i="0" lang="en-US" sz="2800" u="none" cap="none" strike="noStrike">
                <a:solidFill>
                  <a:srgbClr val="3A88A7"/>
                </a:solidFill>
                <a:latin typeface="Roboto"/>
                <a:ea typeface="Roboto"/>
                <a:cs typeface="Roboto"/>
                <a:sym typeface="Roboto"/>
              </a:rPr>
              <a:t>N4G Paris successfully convened </a:t>
            </a:r>
            <a:r>
              <a:rPr b="1" i="0" lang="en-US" sz="2800" u="none" cap="none" strike="noStrike">
                <a:solidFill>
                  <a:srgbClr val="3A88A7"/>
                </a:solidFill>
                <a:latin typeface="Roboto"/>
                <a:ea typeface="Roboto"/>
                <a:cs typeface="Roboto"/>
                <a:sym typeface="Roboto"/>
              </a:rPr>
              <a:t>broad and high-level participation: </a:t>
            </a:r>
            <a:r>
              <a:rPr b="0" i="0" lang="en-US" sz="2800" u="none" cap="none" strike="noStrike">
                <a:solidFill>
                  <a:srgbClr val="3A88A7"/>
                </a:solidFill>
                <a:latin typeface="Roboto"/>
                <a:ea typeface="Roboto"/>
                <a:cs typeface="Roboto"/>
                <a:sym typeface="Roboto"/>
              </a:rPr>
              <a:t>The Summit brought together executives and high-level officials from 211 delegations (including from 106 national governments). N4G Paris engaged and convened </a:t>
            </a:r>
            <a:r>
              <a:rPr b="1" i="0" lang="en-US" sz="2800" u="none" cap="none" strike="noStrike">
                <a:solidFill>
                  <a:srgbClr val="3A88A7"/>
                </a:solidFill>
                <a:latin typeface="Roboto"/>
                <a:ea typeface="Roboto"/>
                <a:cs typeface="Roboto"/>
                <a:sym typeface="Roboto"/>
              </a:rPr>
              <a:t>state actors from diverse contexts and income level </a:t>
            </a:r>
            <a:r>
              <a:rPr b="0" i="0" lang="en-US" sz="2800" u="none" cap="none" strike="noStrike">
                <a:solidFill>
                  <a:srgbClr val="3A88A7"/>
                </a:solidFill>
                <a:latin typeface="Roboto"/>
                <a:ea typeface="Roboto"/>
                <a:cs typeface="Roboto"/>
                <a:sym typeface="Roboto"/>
              </a:rPr>
              <a:t>to discuss malnutrition issues holistically, with the vision that all countries are affected by at least one form of malnutrition. It offered an excellent </a:t>
            </a:r>
            <a:r>
              <a:rPr b="1" i="0" lang="en-US" sz="2800" u="none" cap="none" strike="noStrike">
                <a:solidFill>
                  <a:srgbClr val="3A88A7"/>
                </a:solidFill>
                <a:latin typeface="Roboto"/>
                <a:ea typeface="Roboto"/>
                <a:cs typeface="Roboto"/>
                <a:sym typeface="Roboto"/>
              </a:rPr>
              <a:t>networking platform </a:t>
            </a:r>
            <a:r>
              <a:rPr b="0" i="0" lang="en-US" sz="2800" u="none" cap="none" strike="noStrike">
                <a:solidFill>
                  <a:srgbClr val="3A88A7"/>
                </a:solidFill>
                <a:latin typeface="Roboto"/>
                <a:ea typeface="Roboto"/>
                <a:cs typeface="Roboto"/>
                <a:sym typeface="Roboto"/>
              </a:rPr>
              <a:t>for </a:t>
            </a:r>
            <a:r>
              <a:rPr b="1" i="0" lang="en-US" sz="2800" u="none" cap="none" strike="noStrike">
                <a:solidFill>
                  <a:srgbClr val="3A88A7"/>
                </a:solidFill>
                <a:latin typeface="Roboto"/>
                <a:ea typeface="Roboto"/>
                <a:cs typeface="Roboto"/>
                <a:sym typeface="Roboto"/>
              </a:rPr>
              <a:t>nurturing partnerships and collaborations.</a:t>
            </a:r>
            <a:endParaRPr b="0" i="0" sz="2800" u="none" cap="none" strike="noStrike">
              <a:solidFill>
                <a:srgbClr val="000000"/>
              </a:solidFill>
              <a:latin typeface="Arial"/>
              <a:ea typeface="Arial"/>
              <a:cs typeface="Arial"/>
              <a:sym typeface="Arial"/>
            </a:endParaRPr>
          </a:p>
          <a:p>
            <a:pPr indent="-406400" lvl="0" marL="457200" marR="0" rtl="0" algn="just">
              <a:lnSpc>
                <a:spcPct val="115000"/>
              </a:lnSpc>
              <a:spcBef>
                <a:spcPts val="1200"/>
              </a:spcBef>
              <a:spcAft>
                <a:spcPts val="0"/>
              </a:spcAft>
              <a:buClr>
                <a:srgbClr val="3A88A7"/>
              </a:buClr>
              <a:buSzPts val="2800"/>
              <a:buFont typeface="Roboto"/>
              <a:buChar char="●"/>
            </a:pPr>
            <a:r>
              <a:rPr b="0" i="0" lang="en-US" sz="2800" u="none" cap="none" strike="noStrike">
                <a:solidFill>
                  <a:srgbClr val="3A88A7"/>
                </a:solidFill>
                <a:latin typeface="Roboto"/>
                <a:ea typeface="Roboto"/>
                <a:cs typeface="Roboto"/>
                <a:sym typeface="Roboto"/>
              </a:rPr>
              <a:t>The Summit came at </a:t>
            </a:r>
            <a:r>
              <a:rPr b="1" i="0" lang="en-US" sz="2800" u="none" cap="none" strike="noStrike">
                <a:solidFill>
                  <a:srgbClr val="3A88A7"/>
                </a:solidFill>
                <a:latin typeface="Roboto"/>
                <a:ea typeface="Roboto"/>
                <a:cs typeface="Roboto"/>
                <a:sym typeface="Roboto"/>
              </a:rPr>
              <a:t>a critical time to discuss major shifts in international development</a:t>
            </a:r>
            <a:r>
              <a:rPr b="0" i="0" lang="en-US" sz="2800" u="none" cap="none" strike="noStrike">
                <a:solidFill>
                  <a:srgbClr val="3A88A7"/>
                </a:solidFill>
                <a:latin typeface="Roboto"/>
                <a:ea typeface="Roboto"/>
                <a:cs typeface="Roboto"/>
                <a:sym typeface="Roboto"/>
              </a:rPr>
              <a:t>, including the evolving financing landscapes. Discussions during plenary sessions and round tables were meaningful and </a:t>
            </a:r>
            <a:r>
              <a:rPr b="1" i="0" lang="en-US" sz="2800" u="none" cap="none" strike="noStrike">
                <a:solidFill>
                  <a:srgbClr val="3A88A7"/>
                </a:solidFill>
                <a:latin typeface="Roboto"/>
                <a:ea typeface="Roboto"/>
                <a:cs typeface="Roboto"/>
                <a:sym typeface="Roboto"/>
              </a:rPr>
              <a:t>fostered learning</a:t>
            </a:r>
            <a:r>
              <a:rPr b="0" i="0" lang="en-US" sz="2800" u="none" cap="none" strike="noStrike">
                <a:solidFill>
                  <a:srgbClr val="3A88A7"/>
                </a:solidFill>
                <a:latin typeface="Roboto"/>
                <a:ea typeface="Roboto"/>
                <a:cs typeface="Roboto"/>
                <a:sym typeface="Roboto"/>
              </a:rPr>
              <a:t>, with </a:t>
            </a:r>
            <a:r>
              <a:rPr b="1" i="0" lang="en-US" sz="2800" u="none" cap="none" strike="noStrike">
                <a:solidFill>
                  <a:srgbClr val="3A88A7"/>
                </a:solidFill>
                <a:latin typeface="Roboto"/>
                <a:ea typeface="Roboto"/>
                <a:cs typeface="Roboto"/>
                <a:sym typeface="Roboto"/>
              </a:rPr>
              <a:t>concrete experiences from countries driving inspiration</a:t>
            </a:r>
            <a:r>
              <a:rPr b="0" i="0" lang="en-US" sz="2800" u="none" cap="none" strike="noStrike">
                <a:solidFill>
                  <a:srgbClr val="3A88A7"/>
                </a:solidFill>
                <a:latin typeface="Roboto"/>
                <a:ea typeface="Roboto"/>
                <a:cs typeface="Roboto"/>
                <a:sym typeface="Roboto"/>
              </a:rPr>
              <a:t>.</a:t>
            </a:r>
            <a:endParaRPr b="0" i="0" sz="2800" u="none" cap="none" strike="noStrike">
              <a:solidFill>
                <a:srgbClr val="000000"/>
              </a:solidFill>
              <a:latin typeface="Arial"/>
              <a:ea typeface="Arial"/>
              <a:cs typeface="Arial"/>
              <a:sym typeface="Arial"/>
            </a:endParaRPr>
          </a:p>
          <a:p>
            <a:pPr indent="-406400" lvl="0" marL="457200" marR="0" rtl="0" algn="just">
              <a:lnSpc>
                <a:spcPct val="115000"/>
              </a:lnSpc>
              <a:spcBef>
                <a:spcPts val="1200"/>
              </a:spcBef>
              <a:spcAft>
                <a:spcPts val="0"/>
              </a:spcAft>
              <a:buClr>
                <a:srgbClr val="3A88A7"/>
              </a:buClr>
              <a:buSzPts val="2800"/>
              <a:buFont typeface="Roboto"/>
              <a:buChar char="●"/>
            </a:pPr>
            <a:r>
              <a:rPr b="0" i="0" lang="en-US" sz="2800" u="none" cap="none" strike="noStrike">
                <a:solidFill>
                  <a:srgbClr val="3A88A7"/>
                </a:solidFill>
                <a:latin typeface="Roboto"/>
                <a:ea typeface="Roboto"/>
                <a:cs typeface="Roboto"/>
                <a:sym typeface="Roboto"/>
              </a:rPr>
              <a:t>The </a:t>
            </a:r>
            <a:r>
              <a:rPr b="1" i="0" lang="en-US" sz="2800" u="none" cap="none" strike="noStrike">
                <a:solidFill>
                  <a:srgbClr val="3A88A7"/>
                </a:solidFill>
                <a:latin typeface="Roboto"/>
                <a:ea typeface="Roboto"/>
                <a:cs typeface="Roboto"/>
                <a:sym typeface="Roboto"/>
              </a:rPr>
              <a:t>launch of the Compact on Nutrition Integration </a:t>
            </a:r>
            <a:r>
              <a:rPr b="0" i="0" lang="en-US" sz="2800" u="none" cap="none" strike="noStrike">
                <a:solidFill>
                  <a:srgbClr val="3A88A7"/>
                </a:solidFill>
                <a:latin typeface="Roboto"/>
                <a:ea typeface="Roboto"/>
                <a:cs typeface="Roboto"/>
                <a:sym typeface="Roboto"/>
              </a:rPr>
              <a:t>underscored the willingness to address malnutrition through </a:t>
            </a:r>
            <a:r>
              <a:rPr b="1" i="0" lang="en-US" sz="2800" u="none" cap="none" strike="noStrike">
                <a:solidFill>
                  <a:srgbClr val="3A88A7"/>
                </a:solidFill>
                <a:latin typeface="Roboto"/>
                <a:ea typeface="Roboto"/>
                <a:cs typeface="Roboto"/>
                <a:sym typeface="Roboto"/>
              </a:rPr>
              <a:t>policy coherence and multisectoral action</a:t>
            </a:r>
            <a:r>
              <a:rPr b="0" i="0" lang="en-US" sz="2800" u="none" cap="none" strike="noStrike">
                <a:solidFill>
                  <a:srgbClr val="3A88A7"/>
                </a:solidFill>
                <a:latin typeface="Roboto"/>
                <a:ea typeface="Roboto"/>
                <a:cs typeface="Roboto"/>
                <a:sym typeface="Roboto"/>
              </a:rPr>
              <a:t>. </a:t>
            </a:r>
            <a:endParaRPr b="0" i="0" sz="2800" u="none" cap="none" strike="noStrike">
              <a:solidFill>
                <a:srgbClr val="3A88A7"/>
              </a:solidFill>
              <a:latin typeface="Roboto"/>
              <a:ea typeface="Roboto"/>
              <a:cs typeface="Roboto"/>
              <a:sym typeface="Roboto"/>
            </a:endParaRPr>
          </a:p>
          <a:p>
            <a:pPr indent="-406400" lvl="0" marL="457200" marR="0" rtl="0" algn="just">
              <a:lnSpc>
                <a:spcPct val="115000"/>
              </a:lnSpc>
              <a:spcBef>
                <a:spcPts val="1000"/>
              </a:spcBef>
              <a:spcAft>
                <a:spcPts val="0"/>
              </a:spcAft>
              <a:buClr>
                <a:srgbClr val="3A88A7"/>
              </a:buClr>
              <a:buSzPts val="2800"/>
              <a:buFont typeface="Roboto"/>
              <a:buChar char="●"/>
            </a:pPr>
            <a:r>
              <a:rPr b="0" i="0" lang="en-US" sz="2800" u="none" cap="none" strike="noStrike">
                <a:solidFill>
                  <a:srgbClr val="3A88A7"/>
                </a:solidFill>
                <a:latin typeface="Roboto"/>
                <a:ea typeface="Roboto"/>
                <a:cs typeface="Roboto"/>
                <a:sym typeface="Roboto"/>
              </a:rPr>
              <a:t>The </a:t>
            </a:r>
            <a:r>
              <a:rPr b="1" i="0" lang="en-US" sz="2800" u="none" cap="none" strike="noStrike">
                <a:solidFill>
                  <a:srgbClr val="3A88A7"/>
                </a:solidFill>
                <a:latin typeface="Roboto"/>
                <a:ea typeface="Roboto"/>
                <a:cs typeface="Roboto"/>
                <a:sym typeface="Roboto"/>
              </a:rPr>
              <a:t>engagement of the Civil Society and Youth representatives </a:t>
            </a:r>
            <a:r>
              <a:rPr b="0" i="0" lang="en-US" sz="2800" u="none" cap="none" strike="noStrike">
                <a:solidFill>
                  <a:srgbClr val="3A88A7"/>
                </a:solidFill>
                <a:latin typeface="Roboto"/>
                <a:ea typeface="Roboto"/>
                <a:cs typeface="Roboto"/>
                <a:sym typeface="Roboto"/>
              </a:rPr>
              <a:t>in the preparation and their active participation during the Summit, resulted in a </a:t>
            </a:r>
            <a:r>
              <a:rPr b="1" i="0" lang="en-US" sz="2800" u="none" cap="none" strike="noStrike">
                <a:solidFill>
                  <a:srgbClr val="3A88A7"/>
                </a:solidFill>
                <a:latin typeface="Roboto"/>
                <a:ea typeface="Roboto"/>
                <a:cs typeface="Roboto"/>
                <a:sym typeface="Roboto"/>
              </a:rPr>
              <a:t>joint declaration from the Civil Society</a:t>
            </a:r>
            <a:r>
              <a:rPr b="0" i="0" lang="en-US" sz="2800" u="none" cap="none" strike="noStrike">
                <a:solidFill>
                  <a:srgbClr val="3A88A7"/>
                </a:solidFill>
                <a:latin typeface="Roboto"/>
                <a:ea typeface="Roboto"/>
                <a:cs typeface="Roboto"/>
                <a:sym typeface="Roboto"/>
              </a:rPr>
              <a:t> and a </a:t>
            </a:r>
            <a:r>
              <a:rPr b="1" i="0" lang="en-US" sz="2800" u="none" cap="none" strike="noStrike">
                <a:solidFill>
                  <a:srgbClr val="3A88A7"/>
                </a:solidFill>
                <a:latin typeface="Roboto"/>
                <a:ea typeface="Roboto"/>
                <a:cs typeface="Roboto"/>
                <a:sym typeface="Roboto"/>
              </a:rPr>
              <a:t>call to action by the Youth</a:t>
            </a:r>
            <a:r>
              <a:rPr b="0" i="0" lang="en-US" sz="2800" u="none" cap="none" strike="noStrike">
                <a:solidFill>
                  <a:srgbClr val="3A88A7"/>
                </a:solidFill>
                <a:latin typeface="Roboto"/>
                <a:ea typeface="Roboto"/>
                <a:cs typeface="Roboto"/>
                <a:sym typeface="Roboto"/>
              </a:rPr>
              <a:t>. </a:t>
            </a:r>
            <a:endParaRPr b="0" i="0" sz="2800" u="none" cap="none" strike="noStrike">
              <a:solidFill>
                <a:srgbClr val="3A88A7"/>
              </a:solidFill>
              <a:latin typeface="Roboto"/>
              <a:ea typeface="Roboto"/>
              <a:cs typeface="Roboto"/>
              <a:sym typeface="Roboto"/>
            </a:endParaRPr>
          </a:p>
          <a:p>
            <a:pPr indent="-406400" lvl="0" marL="457200" marR="0" rtl="0" algn="just">
              <a:lnSpc>
                <a:spcPct val="115000"/>
              </a:lnSpc>
              <a:spcBef>
                <a:spcPts val="1000"/>
              </a:spcBef>
              <a:spcAft>
                <a:spcPts val="1000"/>
              </a:spcAft>
              <a:buClr>
                <a:srgbClr val="3A88A7"/>
              </a:buClr>
              <a:buSzPts val="2800"/>
              <a:buFont typeface="Roboto"/>
              <a:buChar char="●"/>
            </a:pPr>
            <a:r>
              <a:rPr b="0" i="0" lang="en-US" sz="2800" u="none" cap="none" strike="noStrike">
                <a:solidFill>
                  <a:srgbClr val="3A88A7"/>
                </a:solidFill>
                <a:latin typeface="Roboto"/>
                <a:ea typeface="Roboto"/>
                <a:cs typeface="Roboto"/>
                <a:sym typeface="Roboto"/>
              </a:rPr>
              <a:t>The private sector engagement led to a </a:t>
            </a:r>
            <a:r>
              <a:rPr b="1" i="0" lang="en-US" sz="2800" u="none" cap="none" strike="noStrike">
                <a:solidFill>
                  <a:srgbClr val="3A88A7"/>
                </a:solidFill>
                <a:latin typeface="Roboto"/>
                <a:ea typeface="Roboto"/>
                <a:cs typeface="Roboto"/>
                <a:sym typeface="Roboto"/>
              </a:rPr>
              <a:t>Paris Declaration on Business &amp; Nutrition 2030</a:t>
            </a:r>
            <a:r>
              <a:rPr b="0" i="0" lang="en-US" sz="2800" u="none" cap="none" strike="noStrike">
                <a:solidFill>
                  <a:srgbClr val="3A88A7"/>
                </a:solidFill>
                <a:latin typeface="Roboto"/>
                <a:ea typeface="Roboto"/>
                <a:cs typeface="Roboto"/>
                <a:sym typeface="Roboto"/>
              </a:rPr>
              <a:t> and call from investors for more disclosure on nutrition by Food &amp; Beverage companies.</a:t>
            </a:r>
            <a:endParaRPr b="0" i="0" sz="2800" u="none" cap="none" strike="noStrike">
              <a:solidFill>
                <a:srgbClr val="3A88A7"/>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dc:creator>DUPUIS Arnaud</dc:creator>
</cp:coreProperties>
</file>